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3"/>
  </p:sldMasterIdLst>
  <p:notesMasterIdLst>
    <p:notesMasterId r:id="rId34"/>
  </p:notesMasterIdLst>
  <p:handoutMasterIdLst>
    <p:handoutMasterId r:id="rId35"/>
  </p:handoutMasterIdLst>
  <p:sldIdLst>
    <p:sldId id="256" r:id="rId4"/>
    <p:sldId id="257" r:id="rId5"/>
    <p:sldId id="258" r:id="rId6"/>
    <p:sldId id="342" r:id="rId7"/>
    <p:sldId id="345" r:id="rId8"/>
    <p:sldId id="343" r:id="rId9"/>
    <p:sldId id="364" r:id="rId10"/>
    <p:sldId id="344" r:id="rId11"/>
    <p:sldId id="346" r:id="rId12"/>
    <p:sldId id="347" r:id="rId13"/>
    <p:sldId id="348" r:id="rId14"/>
    <p:sldId id="349" r:id="rId15"/>
    <p:sldId id="350" r:id="rId16"/>
    <p:sldId id="351" r:id="rId17"/>
    <p:sldId id="353" r:id="rId18"/>
    <p:sldId id="352" r:id="rId19"/>
    <p:sldId id="354" r:id="rId20"/>
    <p:sldId id="355" r:id="rId21"/>
    <p:sldId id="356" r:id="rId22"/>
    <p:sldId id="357" r:id="rId23"/>
    <p:sldId id="358" r:id="rId24"/>
    <p:sldId id="359" r:id="rId25"/>
    <p:sldId id="360" r:id="rId26"/>
    <p:sldId id="361" r:id="rId27"/>
    <p:sldId id="362" r:id="rId28"/>
    <p:sldId id="363" r:id="rId29"/>
    <p:sldId id="325" r:id="rId30"/>
    <p:sldId id="365" r:id="rId31"/>
    <p:sldId id="272" r:id="rId32"/>
    <p:sldId id="282" r:id="rId33"/>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showGuides="1">
      <p:cViewPr varScale="1">
        <p:scale>
          <a:sx n="79" d="100"/>
          <a:sy n="79" d="100"/>
        </p:scale>
        <p:origin x="77" y="7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openxmlformats.org/officeDocument/2006/relationships/customXml" Target="../customXml/item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28.10.2025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28.10.2025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4E2B-3EC2-18C3-D04F-0DD54B3AA2BC}"/>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2D0A46EC-AF11-7CCF-1AFD-FBB80C1145A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25CCC09-CF22-0B6C-891A-136B86E98EC5}"/>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892B4890-1956-BFEA-E1E4-3BE3CA278789}"/>
              </a:ext>
            </a:extLst>
          </p:cNvPr>
          <p:cNvSpPr>
            <a:spLocks noGrp="1"/>
          </p:cNvSpPr>
          <p:nvPr>
            <p:ph type="sldNum" sz="quarter" idx="10"/>
          </p:nvPr>
        </p:nvSpPr>
        <p:spPr/>
        <p:txBody>
          <a:bodyPr rtlCol="0"/>
          <a:lstStyle/>
          <a:p>
            <a:pPr rtl="0"/>
            <a:fld id="{6FC40A10-6036-4879-816D-55C01FC94846}" type="slidenum">
              <a:rPr lang="ro-RO" smtClean="0"/>
              <a:t>15</a:t>
            </a:fld>
            <a:endParaRPr lang="ro-RO" dirty="0"/>
          </a:p>
        </p:txBody>
      </p:sp>
    </p:spTree>
    <p:extLst>
      <p:ext uri="{BB962C8B-B14F-4D97-AF65-F5344CB8AC3E}">
        <p14:creationId xmlns:p14="http://schemas.microsoft.com/office/powerpoint/2010/main" val="1125335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29</a:t>
            </a:fld>
            <a:endParaRPr lang="ro-RO" dirty="0"/>
          </a:p>
        </p:txBody>
      </p:sp>
    </p:spTree>
    <p:extLst>
      <p:ext uri="{BB962C8B-B14F-4D97-AF65-F5344CB8AC3E}">
        <p14:creationId xmlns:p14="http://schemas.microsoft.com/office/powerpoint/2010/main" val="724828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30</a:t>
            </a:fld>
            <a:endParaRPr lang="ro-RO" dirty="0"/>
          </a:p>
        </p:txBody>
      </p:sp>
    </p:spTree>
    <p:extLst>
      <p:ext uri="{BB962C8B-B14F-4D97-AF65-F5344CB8AC3E}">
        <p14:creationId xmlns:p14="http://schemas.microsoft.com/office/powerpoint/2010/main" val="3725286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36.xml"/><Relationship Id="rId4" Type="http://schemas.openxmlformats.org/officeDocument/2006/relationships/hyperlink" Target="https://www.instalsaniterm.ro/wp-content/uploads/2019/10/2.Tehnica-de-utilizare-teava-Viega-Sisteme-conducte-otel-PRESTABO.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8" Type="http://schemas.openxmlformats.org/officeDocument/2006/relationships/hyperlink" Target="https://www.malleableiron-pipefitting.com/industry-knowledge/types-of-galvanized-pipe-fittings.html" TargetMode="External"/><Relationship Id="rId3" Type="http://schemas.openxmlformats.org/officeDocument/2006/relationships/hyperlink" Target="https://www.cotcometalworks.co.th/en/product/hot-dip-galvanized-pipe/" TargetMode="External"/><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36.xml"/><Relationship Id="rId1" Type="http://schemas.openxmlformats.org/officeDocument/2006/relationships/video" Target="https://www.youtube.com/embed/ON7s3KVtWGg?feature=oembed" TargetMode="External"/><Relationship Id="rId4" Type="http://schemas.openxmlformats.org/officeDocument/2006/relationships/hyperlink" Target="https://www.youtube.com/watch?v=ON7s3KVtWG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openxmlformats.org/officeDocument/2006/relationships/hyperlink" Target="https://hidrotermiz.ro/produse/teava-preizolata/" TargetMode="External"/><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36.xml"/><Relationship Id="rId6" Type="http://schemas.openxmlformats.org/officeDocument/2006/relationships/image" Target="../media/image24.jpeg"/><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www.proidea.ro/isoplus-romania-srl-228574/isoplus-conducte-otel-preizolate-termic-spiro-370983.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8" Type="http://schemas.openxmlformats.org/officeDocument/2006/relationships/hyperlink" Target="http://www.mathaus.ro/" TargetMode="External"/><Relationship Id="rId3" Type="http://schemas.openxmlformats.org/officeDocument/2006/relationships/hyperlink" Target="https://www.cotcometalworks.co.th/en/product/hot-dip-galvanized-pipe/" TargetMode="External"/><Relationship Id="rId7" Type="http://schemas.openxmlformats.org/officeDocument/2006/relationships/hyperlink" Target="http://www.malleableiron-pipefitting.com/" TargetMode="External"/><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hyperlink" Target="https://www.instalsaniterm.ro/wp-content/uploads/2019/10/2.Tehnica-de-utilizare-teava-Viega-Sisteme-conducte-otel-PRESTABO.pdf" TargetMode="External"/><Relationship Id="rId11" Type="http://schemas.openxmlformats.org/officeDocument/2006/relationships/hyperlink" Target="https://www.youtube.com/watch?v=B1gcSyqLkA0" TargetMode="External"/><Relationship Id="rId5" Type="http://schemas.openxmlformats.org/officeDocument/2006/relationships/hyperlink" Target="https://www.indiamart.com/proddetail/carbon-steel-seamless-pipe-20498462248.html" TargetMode="External"/><Relationship Id="rId10" Type="http://schemas.openxmlformats.org/officeDocument/2006/relationships/hyperlink" Target="https://www.proidea.ro/isoplus-romania-srl-228574/isoplus-conducte-otel-preizolate-termic-spiro-370983.shtml" TargetMode="External"/><Relationship Id="rId4" Type="http://schemas.openxmlformats.org/officeDocument/2006/relationships/hyperlink" Target="https://hidrotermiz.ro/produse/teava-preizolata/" TargetMode="External"/><Relationship Id="rId9" Type="http://schemas.openxmlformats.org/officeDocument/2006/relationships/hyperlink" Target="https://www.malleableiron-pipefitting.com/industry-knowledge/types-of-galvanized-pipe-fittings.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hyperlink" Target="https://mathaus.ro/p/teava-rotunda-otel-1016x3-mm-l-6-m/000000000010401952?gad_source=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www.indiamart.com/proddetail/carbon-steel-seamless-pipe-20498462248.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ZhczYq_aePM" TargetMode="External"/><Relationship Id="rId2" Type="http://schemas.openxmlformats.org/officeDocument/2006/relationships/slideLayout" Target="../slideLayouts/slideLayout36.xml"/><Relationship Id="rId1" Type="http://schemas.openxmlformats.org/officeDocument/2006/relationships/video" Target="https://www.youtube.com/embed/ZhczYq_aePM?feature=oembed"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2P4-t6OZ2pQ" TargetMode="External"/><Relationship Id="rId2" Type="http://schemas.openxmlformats.org/officeDocument/2006/relationships/slideLayout" Target="../slideLayouts/slideLayout36.xml"/><Relationship Id="rId1" Type="http://schemas.openxmlformats.org/officeDocument/2006/relationships/video" Target="https://www.youtube.com/embed/2P4-t6OZ2pQ?feature=oembed" TargetMode="Externa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BFFdZbhYgqE" TargetMode="External"/><Relationship Id="rId2" Type="http://schemas.openxmlformats.org/officeDocument/2006/relationships/slideLayout" Target="../slideLayouts/slideLayout36.xml"/><Relationship Id="rId1" Type="http://schemas.openxmlformats.org/officeDocument/2006/relationships/video" Target="https://www.youtube.com/embed/BFFdZbhYgqE?feature=oembed"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E8C4-D94E-A8E9-EA59-9D4D767A94A4}"/>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0B963025-50A9-D14B-FAF6-E35DDE4B14BC}"/>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BC3DE2A1-6170-54D1-6A0D-CB3D2C81EC6C}"/>
              </a:ext>
            </a:extLst>
          </p:cNvPr>
          <p:cNvSpPr>
            <a:spLocks noGrp="1"/>
          </p:cNvSpPr>
          <p:nvPr>
            <p:ph type="ftr" sz="quarter" idx="11"/>
          </p:nvPr>
        </p:nvSpPr>
        <p:spPr/>
        <p:txBody>
          <a:bodyPr/>
          <a:lstStyle/>
          <a:p>
            <a:r>
              <a:rPr lang="ro-RO" noProof="0" dirty="0"/>
              <a:t>Analiză comparativă</a:t>
            </a:r>
          </a:p>
        </p:txBody>
      </p:sp>
      <p:sp>
        <p:nvSpPr>
          <p:cNvPr id="6" name="Substituent număr diapozitiv 5">
            <a:extLst>
              <a:ext uri="{FF2B5EF4-FFF2-40B4-BE49-F238E27FC236}">
                <a16:creationId xmlns:a16="http://schemas.microsoft.com/office/drawing/2014/main" id="{E0E73742-A4E7-69B0-56A5-600D0D9B95DC}"/>
              </a:ext>
            </a:extLst>
          </p:cNvPr>
          <p:cNvSpPr>
            <a:spLocks noGrp="1"/>
          </p:cNvSpPr>
          <p:nvPr>
            <p:ph type="sldNum" sz="quarter" idx="12"/>
          </p:nvPr>
        </p:nvSpPr>
        <p:spPr/>
        <p:txBody>
          <a:bodyPr/>
          <a:lstStyle/>
          <a:p>
            <a:fld id="{8D581BC7-E183-40DB-AC97-C19EA4EB8894}" type="slidenum">
              <a:rPr lang="ro-RO" noProof="0" smtClean="0"/>
              <a:pPr/>
              <a:t>10</a:t>
            </a:fld>
            <a:endParaRPr lang="ro-RO" noProof="0" dirty="0"/>
          </a:p>
        </p:txBody>
      </p:sp>
      <p:pic>
        <p:nvPicPr>
          <p:cNvPr id="3" name="Imagine 2">
            <a:extLst>
              <a:ext uri="{FF2B5EF4-FFF2-40B4-BE49-F238E27FC236}">
                <a16:creationId xmlns:a16="http://schemas.microsoft.com/office/drawing/2014/main" id="{E2F44700-BBCC-BAF5-7EA7-38B25E31C1D5}"/>
              </a:ext>
            </a:extLst>
          </p:cNvPr>
          <p:cNvPicPr>
            <a:picLocks noChangeAspect="1"/>
          </p:cNvPicPr>
          <p:nvPr/>
        </p:nvPicPr>
        <p:blipFill>
          <a:blip r:embed="rId2"/>
          <a:srcRect l="581" t="1738"/>
          <a:stretch/>
        </p:blipFill>
        <p:spPr>
          <a:xfrm>
            <a:off x="1906622" y="373626"/>
            <a:ext cx="8467103" cy="2976716"/>
          </a:xfrm>
          <a:prstGeom prst="rect">
            <a:avLst/>
          </a:prstGeom>
          <a:ln>
            <a:noFill/>
          </a:ln>
          <a:effectLst>
            <a:outerShdw blurRad="292100" dist="139700" dir="2700000" algn="tl" rotWithShape="0">
              <a:srgbClr val="333333">
                <a:alpha val="65000"/>
              </a:srgbClr>
            </a:outerShdw>
          </a:effectLst>
        </p:spPr>
      </p:pic>
      <p:sp>
        <p:nvSpPr>
          <p:cNvPr id="8" name="CasetăText 7">
            <a:extLst>
              <a:ext uri="{FF2B5EF4-FFF2-40B4-BE49-F238E27FC236}">
                <a16:creationId xmlns:a16="http://schemas.microsoft.com/office/drawing/2014/main" id="{4AE94A01-1754-E590-732D-379C50571558}"/>
              </a:ext>
            </a:extLst>
          </p:cNvPr>
          <p:cNvSpPr txBox="1"/>
          <p:nvPr/>
        </p:nvSpPr>
        <p:spPr>
          <a:xfrm>
            <a:off x="945433" y="3622052"/>
            <a:ext cx="10467924" cy="1985159"/>
          </a:xfrm>
          <a:prstGeom prst="rect">
            <a:avLst/>
          </a:prstGeom>
          <a:noFill/>
        </p:spPr>
        <p:txBody>
          <a:bodyPr wrap="square">
            <a:spAutoFit/>
          </a:bodyPr>
          <a:lstStyle/>
          <a:p>
            <a:pPr algn="just">
              <a:spcAft>
                <a:spcPts val="600"/>
              </a:spcAft>
            </a:pP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Concluzii:</a:t>
            </a:r>
          </a:p>
          <a:p>
            <a:pPr algn="just">
              <a:spcAft>
                <a:spcPts val="600"/>
              </a:spcAf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Conductele fără sudură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sunt adecvate pentru condiții de presiune foarte mare și transportul fluidelor critice</a:t>
            </a:r>
          </a:p>
          <a:p>
            <a:pPr algn="just">
              <a:spcAft>
                <a:spcPts val="600"/>
              </a:spcAf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Conductele sudate longitudinal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sunt o soluție de compromis între cost și fiabilitate, potrivite pentru medii cu presiuni moderate</a:t>
            </a: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Conductele sudate elicoidal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sunt de preferat pentru diametre mari și distanțe lungi, cu un cost mai redus comparativ cu alte tipuri de conducte mari​</a:t>
            </a:r>
          </a:p>
        </p:txBody>
      </p:sp>
    </p:spTree>
    <p:extLst>
      <p:ext uri="{BB962C8B-B14F-4D97-AF65-F5344CB8AC3E}">
        <p14:creationId xmlns:p14="http://schemas.microsoft.com/office/powerpoint/2010/main" val="35629213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E5494-3330-AE16-AAAE-CA3EB73FDAD9}"/>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9BA6C934-7729-3F76-3907-8D7A69FDD83D}"/>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F32A191C-1BBA-42A1-B592-32B83613CCDD}"/>
              </a:ext>
            </a:extLst>
          </p:cNvPr>
          <p:cNvSpPr>
            <a:spLocks noGrp="1"/>
          </p:cNvSpPr>
          <p:nvPr>
            <p:ph type="ftr" sz="quarter" idx="11"/>
          </p:nvPr>
        </p:nvSpPr>
        <p:spPr/>
        <p:txBody>
          <a:bodyPr/>
          <a:lstStyle/>
          <a:p>
            <a:r>
              <a:rPr lang="ro-RO" noProof="0" dirty="0"/>
              <a:t>Standarde de fabricație și testare</a:t>
            </a:r>
          </a:p>
        </p:txBody>
      </p:sp>
      <p:sp>
        <p:nvSpPr>
          <p:cNvPr id="6" name="Substituent număr diapozitiv 5">
            <a:extLst>
              <a:ext uri="{FF2B5EF4-FFF2-40B4-BE49-F238E27FC236}">
                <a16:creationId xmlns:a16="http://schemas.microsoft.com/office/drawing/2014/main" id="{1556673A-9C0A-4612-CD73-C4622B9A8517}"/>
              </a:ext>
            </a:extLst>
          </p:cNvPr>
          <p:cNvSpPr>
            <a:spLocks noGrp="1"/>
          </p:cNvSpPr>
          <p:nvPr>
            <p:ph type="sldNum" sz="quarter" idx="12"/>
          </p:nvPr>
        </p:nvSpPr>
        <p:spPr/>
        <p:txBody>
          <a:bodyPr/>
          <a:lstStyle/>
          <a:p>
            <a:fld id="{8D581BC7-E183-40DB-AC97-C19EA4EB8894}" type="slidenum">
              <a:rPr lang="ro-RO" noProof="0" smtClean="0"/>
              <a:pPr/>
              <a:t>11</a:t>
            </a:fld>
            <a:endParaRPr lang="ro-RO" noProof="0" dirty="0"/>
          </a:p>
        </p:txBody>
      </p:sp>
      <p:sp>
        <p:nvSpPr>
          <p:cNvPr id="8" name="CasetăText 7">
            <a:extLst>
              <a:ext uri="{FF2B5EF4-FFF2-40B4-BE49-F238E27FC236}">
                <a16:creationId xmlns:a16="http://schemas.microsoft.com/office/drawing/2014/main" id="{BFA66E7A-181B-FF43-2786-8D95A4059D2D}"/>
              </a:ext>
            </a:extLst>
          </p:cNvPr>
          <p:cNvSpPr txBox="1"/>
          <p:nvPr/>
        </p:nvSpPr>
        <p:spPr>
          <a:xfrm>
            <a:off x="536857" y="490671"/>
            <a:ext cx="11118285" cy="4985980"/>
          </a:xfrm>
          <a:prstGeom prst="rect">
            <a:avLst/>
          </a:prstGeom>
          <a:noFill/>
        </p:spPr>
        <p:txBody>
          <a:bodyPr wrap="square">
            <a:spAutoFit/>
          </a:bodyPr>
          <a:lstStyle/>
          <a:p>
            <a:pPr algn="just">
              <a:spcAft>
                <a:spcPts val="600"/>
              </a:spcAft>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În Europa, conductele din oțel carbon pentru aplicații industriale și în construcții sunt reglementate de o serie de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standarde de fabricație și testare care asigură calitatea, siguranța și conformitatea cu cerințele tehnice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Printre cele mai importante standarde europene se numără:</a:t>
            </a:r>
          </a:p>
          <a:p>
            <a:pPr algn="just">
              <a:spcAft>
                <a:spcPts val="600"/>
              </a:spcAft>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spcAft>
                <a:spcPts val="600"/>
              </a:spcAft>
              <a:buAutoNum type="arabicPeriod"/>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Standardul EN 10255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este specific pentru conductele de oțel carbon sudate și fără sudură utilizate în instalații de apă, gaze și aer. Acest standard definește cerințele pentru conductele utilizate în aplicații de joasă presiune, incluzând parametrii dimensionali și teste de calitate.</a:t>
            </a:r>
          </a:p>
          <a:p>
            <a:pPr marL="342900" indent="-342900" algn="just">
              <a:spcAft>
                <a:spcPts val="600"/>
              </a:spcAft>
              <a:buAutoNum type="arabicPeriod"/>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spcAft>
                <a:spcPts val="600"/>
              </a:spcAft>
              <a:buAutoNum type="arabicPeriod"/>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EN 10216 și EN 10217 - EN 10216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(pentru conducte fără sudură) și EN 10217 (pentru conducte sudate)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sunt standarde esențiale care definesc cerințele tehnice pentru conductele de presiune din oțel carbon. Acestea acoperă specificațiile pentru diferite clase de oțel, toleranțe dimensionale, teste de presiune și testele mecanice, cum ar fi rezistența la tracțiune și testele de impact la temperaturi scăzute.</a:t>
            </a:r>
          </a:p>
          <a:p>
            <a:pPr marL="342900" indent="-342900" algn="just">
              <a:spcAft>
                <a:spcPts val="600"/>
              </a:spcAft>
              <a:buAutoNum type="arabicPeriod"/>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spcAft>
                <a:spcPts val="600"/>
              </a:spcAft>
              <a:buAutoNum type="arabicPeriod"/>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EN 10208-2</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Acest standard se aplică în principal pentru conductele utilizate în transportul gazelor naturale și a altor produse fluide sub presiune. EN 10208-2 stabilește cerințele pentru conductele din oțel pentru transportul gazelor sub înaltă presiune, incluzând teste de calitate și verificări stricte de siguranță.</a:t>
            </a:r>
          </a:p>
        </p:txBody>
      </p:sp>
    </p:spTree>
    <p:extLst>
      <p:ext uri="{BB962C8B-B14F-4D97-AF65-F5344CB8AC3E}">
        <p14:creationId xmlns:p14="http://schemas.microsoft.com/office/powerpoint/2010/main" val="1239760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D2CF1-D9D8-4D80-B387-FFF112488ED2}"/>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FDC210B2-F744-187B-D009-FD93DF463BD9}"/>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DB281E81-35F0-A3B8-7F7B-ADDCA9296524}"/>
              </a:ext>
            </a:extLst>
          </p:cNvPr>
          <p:cNvSpPr>
            <a:spLocks noGrp="1"/>
          </p:cNvSpPr>
          <p:nvPr>
            <p:ph type="ftr" sz="quarter" idx="11"/>
          </p:nvPr>
        </p:nvSpPr>
        <p:spPr/>
        <p:txBody>
          <a:bodyPr/>
          <a:lstStyle/>
          <a:p>
            <a:r>
              <a:rPr lang="ro-RO" noProof="0" dirty="0"/>
              <a:t>Standarde de fabricație și testare</a:t>
            </a:r>
          </a:p>
        </p:txBody>
      </p:sp>
      <p:sp>
        <p:nvSpPr>
          <p:cNvPr id="6" name="Substituent număr diapozitiv 5">
            <a:extLst>
              <a:ext uri="{FF2B5EF4-FFF2-40B4-BE49-F238E27FC236}">
                <a16:creationId xmlns:a16="http://schemas.microsoft.com/office/drawing/2014/main" id="{501D097C-9272-53A9-ED04-DBA4393517D3}"/>
              </a:ext>
            </a:extLst>
          </p:cNvPr>
          <p:cNvSpPr>
            <a:spLocks noGrp="1"/>
          </p:cNvSpPr>
          <p:nvPr>
            <p:ph type="sldNum" sz="quarter" idx="12"/>
          </p:nvPr>
        </p:nvSpPr>
        <p:spPr/>
        <p:txBody>
          <a:bodyPr/>
          <a:lstStyle/>
          <a:p>
            <a:fld id="{8D581BC7-E183-40DB-AC97-C19EA4EB8894}" type="slidenum">
              <a:rPr lang="ro-RO" noProof="0" smtClean="0"/>
              <a:pPr/>
              <a:t>12</a:t>
            </a:fld>
            <a:endParaRPr lang="ro-RO" noProof="0" dirty="0"/>
          </a:p>
        </p:txBody>
      </p:sp>
      <p:sp>
        <p:nvSpPr>
          <p:cNvPr id="8" name="CasetăText 7">
            <a:extLst>
              <a:ext uri="{FF2B5EF4-FFF2-40B4-BE49-F238E27FC236}">
                <a16:creationId xmlns:a16="http://schemas.microsoft.com/office/drawing/2014/main" id="{04AC9BA9-3969-CE35-4730-30E14EE6B9D2}"/>
              </a:ext>
            </a:extLst>
          </p:cNvPr>
          <p:cNvSpPr txBox="1"/>
          <p:nvPr/>
        </p:nvSpPr>
        <p:spPr>
          <a:xfrm>
            <a:off x="389106" y="159931"/>
            <a:ext cx="11507822" cy="5570756"/>
          </a:xfrm>
          <a:prstGeom prst="rect">
            <a:avLst/>
          </a:prstGeom>
          <a:noFill/>
        </p:spPr>
        <p:txBody>
          <a:bodyPr wrap="square">
            <a:spAutoFit/>
          </a:bodyPr>
          <a:lstStyle/>
          <a:p>
            <a:pPr algn="just">
              <a:spcAft>
                <a:spcPts val="600"/>
              </a:spcAft>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4.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EN ISO 3183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este un standard internațional adoptat și în Europa, care specifică cerințele pentru conductele utilizate în industria petrolului și gazului. Acest standard definește, de asemenea, cerințele pentru conductele SSAW și ERW pentru aplicațiile de transport în condiții dure.</a:t>
            </a:r>
          </a:p>
          <a:p>
            <a:pPr algn="just">
              <a:spcAft>
                <a:spcPts val="600"/>
              </a:spcAft>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5.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EN 10305-3 și EN 10305-4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Aceste standarde reglementează conductele din oțel cu toleranțe stricte și aplicabilitate în sisteme hidraulice și pneumatice. Conductele fabricate conform acestor standarde sunt, de obicei, utilizate în aplicații cu cerințe de precizie dimensională.</a:t>
            </a:r>
          </a:p>
          <a:p>
            <a:pPr algn="just">
              <a:spcAft>
                <a:spcPts val="600"/>
              </a:spcAft>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Testarea și controlul calității</a:t>
            </a:r>
          </a:p>
          <a:p>
            <a:pPr algn="just">
              <a:spcAft>
                <a:spcPts val="600"/>
              </a:spcAft>
            </a:pPr>
            <a:r>
              <a:rPr lang="ro-RO" dirty="0">
                <a:latin typeface="Calibri" panose="020F0502020204030204" pitchFamily="34" charset="0"/>
                <a:ea typeface="Calibri" panose="020F0502020204030204" pitchFamily="34" charset="0"/>
                <a:cs typeface="Calibri" panose="020F0502020204030204" pitchFamily="34" charset="0"/>
              </a:rPr>
              <a:t>Standardele europene specifică o serie de teste pentru asigurarea calității și siguranței, cum ar fi:</a:t>
            </a:r>
          </a:p>
          <a:p>
            <a:pPr marL="285750" indent="-285750" algn="just">
              <a:spcAft>
                <a:spcPts val="600"/>
              </a:spcAf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Testele hidraulice</a:t>
            </a:r>
            <a:r>
              <a:rPr lang="ro-RO" dirty="0">
                <a:latin typeface="Calibri" panose="020F0502020204030204" pitchFamily="34" charset="0"/>
                <a:ea typeface="Calibri" panose="020F0502020204030204" pitchFamily="34" charset="0"/>
                <a:cs typeface="Calibri" panose="020F0502020204030204" pitchFamily="34" charset="0"/>
              </a:rPr>
              <a:t>: Verifică rezistența conductei sub presiune.</a:t>
            </a:r>
          </a:p>
          <a:p>
            <a:pPr marL="285750" indent="-285750" algn="just">
              <a:spcAft>
                <a:spcPts val="600"/>
              </a:spcAf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Teste de compoziție chimică și proprietăți mecanice</a:t>
            </a:r>
            <a:r>
              <a:rPr lang="ro-RO" dirty="0">
                <a:latin typeface="Calibri" panose="020F0502020204030204" pitchFamily="34" charset="0"/>
                <a:ea typeface="Calibri" panose="020F0502020204030204" pitchFamily="34" charset="0"/>
                <a:cs typeface="Calibri" panose="020F0502020204030204" pitchFamily="34" charset="0"/>
              </a:rPr>
              <a:t>: Asigură că materialul respectă cerințele de rezistență și ductilitate.</a:t>
            </a:r>
          </a:p>
          <a:p>
            <a:pPr marL="285750" indent="-285750" algn="just">
              <a:spcAft>
                <a:spcPts val="600"/>
              </a:spcAf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Teste de impact </a:t>
            </a:r>
            <a:r>
              <a:rPr lang="ro-RO" dirty="0">
                <a:latin typeface="Calibri" panose="020F0502020204030204" pitchFamily="34" charset="0"/>
                <a:ea typeface="Calibri" panose="020F0502020204030204" pitchFamily="34" charset="0"/>
                <a:cs typeface="Calibri" panose="020F0502020204030204" pitchFamily="34" charset="0"/>
              </a:rPr>
              <a:t>(la temperaturi joase): Validează comportamentul oțelului în condiții extreme.</a:t>
            </a:r>
          </a:p>
          <a:p>
            <a:pPr marL="285750" indent="-285750" algn="just">
              <a:spcAft>
                <a:spcPts val="600"/>
              </a:spcAft>
              <a:buFont typeface="Arial" panose="020B0604020202020204" pitchFamily="34" charset="0"/>
              <a:buChar char="•"/>
            </a:pP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Inspecții non-distructive </a:t>
            </a:r>
            <a:r>
              <a:rPr lang="ro-RO" dirty="0">
                <a:latin typeface="Calibri" panose="020F0502020204030204" pitchFamily="34" charset="0"/>
                <a:ea typeface="Calibri" panose="020F0502020204030204" pitchFamily="34" charset="0"/>
                <a:cs typeface="Calibri" panose="020F0502020204030204" pitchFamily="34" charset="0"/>
              </a:rPr>
              <a:t>(de exemplu, prin raze X sau ultrasunete) pentru detectarea posibilelor defecte interne.</a:t>
            </a:r>
          </a:p>
          <a:p>
            <a:pPr algn="just">
              <a:spcAft>
                <a:spcPts val="600"/>
              </a:spcAft>
            </a:pPr>
            <a:r>
              <a:rPr lang="ro-RO" dirty="0">
                <a:latin typeface="Calibri" panose="020F0502020204030204" pitchFamily="34" charset="0"/>
                <a:ea typeface="Calibri" panose="020F0502020204030204" pitchFamily="34" charset="0"/>
                <a:cs typeface="Calibri" panose="020F0502020204030204" pitchFamily="34" charset="0"/>
              </a:rPr>
              <a:t>Aceste standarde și metode de testare asigură performanța conductelor și conformitatea acestora cu cerințele de siguranță din domeniul construcțiilor și al instalațiilor industriale.</a:t>
            </a:r>
          </a:p>
        </p:txBody>
      </p:sp>
    </p:spTree>
    <p:extLst>
      <p:ext uri="{BB962C8B-B14F-4D97-AF65-F5344CB8AC3E}">
        <p14:creationId xmlns:p14="http://schemas.microsoft.com/office/powerpoint/2010/main" val="1607101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33E9-E6CD-5C23-A73C-715EC5E1C977}"/>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AE8DA8AF-DA9C-378A-3845-1EFB242FB22A}"/>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A712BEB5-041E-CE64-E7CE-F65EC15FD3B6}"/>
              </a:ext>
            </a:extLst>
          </p:cNvPr>
          <p:cNvSpPr>
            <a:spLocks noGrp="1"/>
          </p:cNvSpPr>
          <p:nvPr>
            <p:ph type="ftr" sz="quarter" idx="11"/>
          </p:nvPr>
        </p:nvSpPr>
        <p:spPr/>
        <p:txBody>
          <a:bodyPr/>
          <a:lstStyle/>
          <a:p>
            <a:r>
              <a:rPr lang="ro-RO" noProof="0" dirty="0"/>
              <a:t>Marcajul conductelor din oțel</a:t>
            </a:r>
          </a:p>
        </p:txBody>
      </p:sp>
      <p:sp>
        <p:nvSpPr>
          <p:cNvPr id="6" name="Substituent număr diapozitiv 5">
            <a:extLst>
              <a:ext uri="{FF2B5EF4-FFF2-40B4-BE49-F238E27FC236}">
                <a16:creationId xmlns:a16="http://schemas.microsoft.com/office/drawing/2014/main" id="{6F9C3ECB-2F9B-40DC-3A47-EEB2563C4C1D}"/>
              </a:ext>
            </a:extLst>
          </p:cNvPr>
          <p:cNvSpPr>
            <a:spLocks noGrp="1"/>
          </p:cNvSpPr>
          <p:nvPr>
            <p:ph type="sldNum" sz="quarter" idx="12"/>
          </p:nvPr>
        </p:nvSpPr>
        <p:spPr/>
        <p:txBody>
          <a:bodyPr/>
          <a:lstStyle/>
          <a:p>
            <a:fld id="{8D581BC7-E183-40DB-AC97-C19EA4EB8894}" type="slidenum">
              <a:rPr lang="ro-RO" noProof="0" smtClean="0"/>
              <a:pPr/>
              <a:t>13</a:t>
            </a:fld>
            <a:endParaRPr lang="ro-RO" noProof="0" dirty="0"/>
          </a:p>
        </p:txBody>
      </p:sp>
      <p:sp>
        <p:nvSpPr>
          <p:cNvPr id="8" name="CasetăText 7">
            <a:extLst>
              <a:ext uri="{FF2B5EF4-FFF2-40B4-BE49-F238E27FC236}">
                <a16:creationId xmlns:a16="http://schemas.microsoft.com/office/drawing/2014/main" id="{048D21D5-77FF-7617-DACF-8559ADD2976A}"/>
              </a:ext>
            </a:extLst>
          </p:cNvPr>
          <p:cNvSpPr txBox="1"/>
          <p:nvPr/>
        </p:nvSpPr>
        <p:spPr>
          <a:xfrm>
            <a:off x="765242" y="118810"/>
            <a:ext cx="10661515" cy="5909310"/>
          </a:xfrm>
          <a:prstGeom prst="rect">
            <a:avLst/>
          </a:prstGeom>
          <a:noFill/>
        </p:spPr>
        <p:txBody>
          <a:bodyPr wrap="square">
            <a:spAutoFit/>
          </a:bodyPr>
          <a:lstStyle/>
          <a:p>
            <a:pPr algn="just">
              <a:spcAft>
                <a:spcPts val="600"/>
              </a:spcAft>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Marcajul conductelo</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 ar trebui să includă următoarele informații:</a:t>
            </a:r>
          </a:p>
          <a:p>
            <a:pPr marL="285750" indent="-285750" algn="just">
              <a:spcAft>
                <a:spcPts val="600"/>
              </a:spcAf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Tipul de material (de exemplu, oțel carbon)</a:t>
            </a:r>
          </a:p>
          <a:p>
            <a:pPr marL="285750" indent="-285750" algn="just">
              <a:spcAft>
                <a:spcPts val="600"/>
              </a:spcAf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Diametrul nominal al conductei</a:t>
            </a:r>
          </a:p>
          <a:p>
            <a:pPr marL="285750" indent="-285750" algn="just">
              <a:spcAft>
                <a:spcPts val="600"/>
              </a:spcAf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Presiunea nominală (PN)</a:t>
            </a:r>
          </a:p>
          <a:p>
            <a:pPr marL="285750" indent="-285750" algn="just">
              <a:spcAft>
                <a:spcPts val="600"/>
              </a:spcAf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Numărul de identificare al conductei (de obicei un cod unic)</a:t>
            </a:r>
          </a:p>
          <a:p>
            <a:pPr marL="285750" indent="-285750" algn="just">
              <a:spcAft>
                <a:spcPts val="600"/>
              </a:spcAf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Direcția fluxului (indicat prin săgeți)</a:t>
            </a:r>
          </a:p>
          <a:p>
            <a:pPr marL="285750" indent="-285750" algn="just">
              <a:spcAft>
                <a:spcPts val="600"/>
              </a:spcAf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Datele de fabricație (anul, lotul etc.)</a:t>
            </a:r>
          </a:p>
          <a:p>
            <a:pPr marL="285750" indent="-285750" algn="just">
              <a:buFont typeface="Arial" panose="020B0604020202020204" pitchFamily="34" charset="0"/>
              <a:buChar char="•"/>
            </a:pPr>
            <a:endParaRPr lang="ro-RO" sz="10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b="1" dirty="0">
                <a:latin typeface="Calibri" panose="020F0502020204030204" pitchFamily="34" charset="0"/>
                <a:ea typeface="Calibri" panose="020F0502020204030204" pitchFamily="34" charset="0"/>
                <a:cs typeface="Calibri" panose="020F0502020204030204" pitchFamily="34" charset="0"/>
              </a:rPr>
              <a:t>Există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mai multe metode de marcaj </a:t>
            </a:r>
            <a:r>
              <a:rPr lang="ro-RO" b="1" dirty="0">
                <a:latin typeface="Calibri" panose="020F0502020204030204" pitchFamily="34" charset="0"/>
                <a:ea typeface="Calibri" panose="020F0502020204030204" pitchFamily="34" charset="0"/>
                <a:cs typeface="Calibri" panose="020F0502020204030204" pitchFamily="34" charset="0"/>
              </a:rPr>
              <a:t>a conductelor:</a:t>
            </a:r>
          </a:p>
          <a:p>
            <a:pPr algn="just">
              <a:spcAft>
                <a:spcPts val="600"/>
              </a:spcAft>
              <a:buFont typeface="Arial" panose="020B0604020202020204" pitchFamily="34" charset="0"/>
              <a:buChar char="•"/>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Gravare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Utilizată pentru marcaje permanente, prin tăierea materialului conductei.</a:t>
            </a:r>
          </a:p>
          <a:p>
            <a:pPr algn="just">
              <a:spcAft>
                <a:spcPts val="600"/>
              </a:spcAft>
              <a:buFont typeface="Arial" panose="020B0604020202020204" pitchFamily="34" charset="0"/>
              <a:buChar char="•"/>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Etichetare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Folosirea de etichete autocolante care conțin informațiile necesare. Acestea pot fi rezistente la apă și la substanțe chimice.</a:t>
            </a:r>
          </a:p>
          <a:p>
            <a:pPr algn="just">
              <a:spcAft>
                <a:spcPts val="600"/>
              </a:spcAft>
              <a:buFont typeface="Arial" panose="020B0604020202020204" pitchFamily="34" charset="0"/>
              <a:buChar char="•"/>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Vopsire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Utilizarea vopselelor rezistente pentru a marca direct pe suprafața conductei.</a:t>
            </a:r>
          </a:p>
          <a:p>
            <a:pPr algn="just">
              <a:spcAft>
                <a:spcPts val="600"/>
              </a:spcAft>
              <a:buFont typeface="Arial" panose="020B0604020202020204" pitchFamily="34" charset="0"/>
              <a:buChar char="•"/>
            </a:pP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Marcaj cu laser</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O metodă avansată care oferă un marcaj de înaltă precizie și durabilitate.</a:t>
            </a:r>
          </a:p>
          <a:p>
            <a:pPr algn="just">
              <a:buFont typeface="Arial" panose="020B0604020202020204" pitchFamily="34" charset="0"/>
              <a:buChar char="•"/>
            </a:pPr>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Locația marcajului</a:t>
            </a:r>
          </a:p>
          <a:p>
            <a:pPr algn="just">
              <a:spcAft>
                <a:spcPts val="600"/>
              </a:spcAft>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Marcajul ar trebui să fie plasat într-un loc vizibil, de obicei pe partea superioară a conductei, la o distanță regulată (de exemplu, la fiecare 5 metri) pentru a fi ușor accesibil.</a:t>
            </a:r>
          </a:p>
        </p:txBody>
      </p:sp>
      <p:pic>
        <p:nvPicPr>
          <p:cNvPr id="3" name="Imagine 2">
            <a:extLst>
              <a:ext uri="{FF2B5EF4-FFF2-40B4-BE49-F238E27FC236}">
                <a16:creationId xmlns:a16="http://schemas.microsoft.com/office/drawing/2014/main" id="{4463F52A-06CD-8674-40C4-252B0D7F82A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363585" y="369543"/>
            <a:ext cx="4493363" cy="2186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asetăText 8">
            <a:extLst>
              <a:ext uri="{FF2B5EF4-FFF2-40B4-BE49-F238E27FC236}">
                <a16:creationId xmlns:a16="http://schemas.microsoft.com/office/drawing/2014/main" id="{2E936026-13EF-EC8A-6EF9-5FD89717D79D}"/>
              </a:ext>
            </a:extLst>
          </p:cNvPr>
          <p:cNvSpPr txBox="1"/>
          <p:nvPr/>
        </p:nvSpPr>
        <p:spPr>
          <a:xfrm>
            <a:off x="7806239" y="2556313"/>
            <a:ext cx="3608053"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3 Marcajul conductelor din OL</a:t>
            </a:r>
          </a:p>
          <a:p>
            <a:pPr algn="ct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4"/>
              </a:rPr>
              <a:t>instalsaniterm.ro</a:t>
            </a:r>
            <a:r>
              <a:rPr lang="ro-RO" b="1" dirty="0">
                <a:solidFill>
                  <a:schemeClr val="bg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4064699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C8631-AEEA-C803-2A63-270EDC2B6E4D}"/>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E4DEC3BA-FDFC-D883-1B11-19C94A6D99E4}"/>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2AE78936-6338-067B-5CDB-763BEC0E4B25}"/>
              </a:ext>
            </a:extLst>
          </p:cNvPr>
          <p:cNvSpPr>
            <a:spLocks noGrp="1"/>
          </p:cNvSpPr>
          <p:nvPr>
            <p:ph type="ftr" sz="quarter" idx="11"/>
          </p:nvPr>
        </p:nvSpPr>
        <p:spPr/>
        <p:txBody>
          <a:bodyPr/>
          <a:lstStyle/>
          <a:p>
            <a:r>
              <a:rPr lang="ro-RO" noProof="0" dirty="0"/>
              <a:t>Impactul ecologic</a:t>
            </a:r>
          </a:p>
        </p:txBody>
      </p:sp>
      <p:sp>
        <p:nvSpPr>
          <p:cNvPr id="6" name="Substituent număr diapozitiv 5">
            <a:extLst>
              <a:ext uri="{FF2B5EF4-FFF2-40B4-BE49-F238E27FC236}">
                <a16:creationId xmlns:a16="http://schemas.microsoft.com/office/drawing/2014/main" id="{09F3E9D5-11A0-2AB5-6DD5-C1FC2CCBEAEC}"/>
              </a:ext>
            </a:extLst>
          </p:cNvPr>
          <p:cNvSpPr>
            <a:spLocks noGrp="1"/>
          </p:cNvSpPr>
          <p:nvPr>
            <p:ph type="sldNum" sz="quarter" idx="12"/>
          </p:nvPr>
        </p:nvSpPr>
        <p:spPr/>
        <p:txBody>
          <a:bodyPr/>
          <a:lstStyle/>
          <a:p>
            <a:fld id="{8D581BC7-E183-40DB-AC97-C19EA4EB8894}" type="slidenum">
              <a:rPr lang="ro-RO" noProof="0" smtClean="0"/>
              <a:pPr/>
              <a:t>14</a:t>
            </a:fld>
            <a:endParaRPr lang="ro-RO" noProof="0" dirty="0"/>
          </a:p>
        </p:txBody>
      </p:sp>
      <p:sp>
        <p:nvSpPr>
          <p:cNvPr id="8" name="CasetăText 7">
            <a:extLst>
              <a:ext uri="{FF2B5EF4-FFF2-40B4-BE49-F238E27FC236}">
                <a16:creationId xmlns:a16="http://schemas.microsoft.com/office/drawing/2014/main" id="{6EB5115E-C75C-6ACE-93D2-AE378574162E}"/>
              </a:ext>
            </a:extLst>
          </p:cNvPr>
          <p:cNvSpPr txBox="1"/>
          <p:nvPr/>
        </p:nvSpPr>
        <p:spPr>
          <a:xfrm>
            <a:off x="1225685" y="799746"/>
            <a:ext cx="9740630" cy="4431983"/>
          </a:xfrm>
          <a:prstGeom prst="rect">
            <a:avLst/>
          </a:prstGeom>
          <a:noFill/>
        </p:spPr>
        <p:txBody>
          <a:bodyPr wrap="square">
            <a:spAutoFit/>
          </a:bodyPr>
          <a:lstStyle/>
          <a:p>
            <a:pPr algn="just">
              <a:spcAft>
                <a:spcPts val="600"/>
              </a:spcAft>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Amprenta de carbon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pentru conductele din oțel carbon poate varia semnificativ, dar, în medie, se estimează că producția de oțel generează aproximativ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1.8 tone de CO₂ pe tonă de oțel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t>
            </a:r>
          </a:p>
          <a:p>
            <a:pPr algn="just">
              <a:spcAft>
                <a:spcPts val="600"/>
              </a:spcAft>
            </a:pP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b="1" dirty="0">
                <a:solidFill>
                  <a:srgbClr val="0070C0"/>
                </a:solidFill>
                <a:latin typeface="Calibri" panose="020F0502020204030204" pitchFamily="34" charset="0"/>
                <a:ea typeface="Calibri" panose="020F0502020204030204" pitchFamily="34" charset="0"/>
                <a:cs typeface="Calibri" panose="020F0502020204030204" pitchFamily="34" charset="0"/>
              </a:rPr>
              <a:t>Amprenta de apă </a:t>
            </a:r>
            <a:r>
              <a:rPr lang="ro-RO" dirty="0">
                <a:solidFill>
                  <a:srgbClr val="0070C0"/>
                </a:solidFill>
                <a:latin typeface="Calibri" panose="020F0502020204030204" pitchFamily="34" charset="0"/>
                <a:ea typeface="Calibri" panose="020F0502020204030204" pitchFamily="34" charset="0"/>
                <a:cs typeface="Calibri" panose="020F0502020204030204" pitchFamily="34" charset="0"/>
              </a:rPr>
              <a:t>pentru o tonă de oțel carbon poate varia, dar estimările sugerează un consum de aproximativ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4000 - 6000 de litri de apă pentru fiecare tonă de oțel fabricat</a:t>
            </a:r>
            <a:r>
              <a:rPr lang="ro-RO" dirty="0">
                <a:solidFill>
                  <a:srgbClr val="0070C0"/>
                </a:solidFill>
                <a:latin typeface="Calibri" panose="020F0502020204030204" pitchFamily="34" charset="0"/>
                <a:ea typeface="Calibri" panose="020F0502020204030204" pitchFamily="34" charset="0"/>
                <a:cs typeface="Calibri" panose="020F0502020204030204" pitchFamily="34" charset="0"/>
              </a:rPr>
              <a:t>, luând în considerare întreaga viață a produsului.</a:t>
            </a:r>
            <a:endParaRPr lang="ro-RO"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b="1" dirty="0">
                <a:solidFill>
                  <a:srgbClr val="00B050"/>
                </a:solidFill>
                <a:latin typeface="Calibri" panose="020F0502020204030204" pitchFamily="34" charset="0"/>
                <a:ea typeface="Calibri" panose="020F0502020204030204" pitchFamily="34" charset="0"/>
                <a:cs typeface="Calibri" panose="020F0502020204030204" pitchFamily="34" charset="0"/>
              </a:rPr>
              <a:t>Energia încorporată </a:t>
            </a:r>
            <a:r>
              <a:rPr lang="ro-RO" dirty="0">
                <a:solidFill>
                  <a:srgbClr val="00B050"/>
                </a:solidFill>
                <a:latin typeface="Calibri" panose="020F0502020204030204" pitchFamily="34" charset="0"/>
                <a:ea typeface="Calibri" panose="020F0502020204030204" pitchFamily="34" charset="0"/>
                <a:cs typeface="Calibri" panose="020F0502020204030204" pitchFamily="34" charset="0"/>
              </a:rPr>
              <a:t>pentru producția de oțel carbon poate varia, dar se estimează că este de aproximativ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20-25 GJ (Giga-Jouli) pentru fiecare tonă de oțel produs</a:t>
            </a:r>
            <a:r>
              <a:rPr lang="ro-RO" dirty="0">
                <a:solidFill>
                  <a:srgbClr val="00B050"/>
                </a:solidFill>
                <a:latin typeface="Calibri" panose="020F0502020204030204" pitchFamily="34" charset="0"/>
                <a:ea typeface="Calibri" panose="020F0502020204030204" pitchFamily="34" charset="0"/>
                <a:cs typeface="Calibri" panose="020F0502020204030204" pitchFamily="34" charset="0"/>
              </a:rPr>
              <a:t>.</a:t>
            </a:r>
            <a:endParaRPr lang="ro-RO" b="1"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spcAft>
                <a:spcPts val="600"/>
              </a:spcAft>
            </a:pPr>
            <a:r>
              <a:rPr lang="ro-RO" dirty="0">
                <a:latin typeface="Calibri" panose="020F0502020204030204" pitchFamily="34" charset="0"/>
                <a:ea typeface="Calibri" panose="020F0502020204030204" pitchFamily="34" charset="0"/>
                <a:cs typeface="Calibri" panose="020F0502020204030204" pitchFamily="34" charset="0"/>
              </a:rPr>
              <a:t>Evaluarea amprentei de carbon, amprentei de apă și energiei încorporate pentru conductele din oțel carbon este esențială pentru a înțelege impactul lor asupra mediului. Aceste date pot ajuta la luarea unor decizii mai informate în ceea ce privește utilizarea materialelor și implementarea unor practici mai sustenabile în inginerie.</a:t>
            </a:r>
          </a:p>
        </p:txBody>
      </p:sp>
    </p:spTree>
    <p:extLst>
      <p:ext uri="{BB962C8B-B14F-4D97-AF65-F5344CB8AC3E}">
        <p14:creationId xmlns:p14="http://schemas.microsoft.com/office/powerpoint/2010/main" val="2483272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69A1B-933D-5E37-0E92-82E35454E8E8}"/>
            </a:ext>
          </a:extLst>
        </p:cNvPr>
        <p:cNvGrpSpPr/>
        <p:nvPr/>
      </p:nvGrpSpPr>
      <p:grpSpPr>
        <a:xfrm>
          <a:off x="0" y="0"/>
          <a:ext cx="0" cy="0"/>
          <a:chOff x="0" y="0"/>
          <a:chExt cx="0" cy="0"/>
        </a:xfrm>
      </p:grpSpPr>
      <p:sp>
        <p:nvSpPr>
          <p:cNvPr id="8" name="Substituent număr diapozitiv 7">
            <a:extLst>
              <a:ext uri="{FF2B5EF4-FFF2-40B4-BE49-F238E27FC236}">
                <a16:creationId xmlns:a16="http://schemas.microsoft.com/office/drawing/2014/main" id="{F2321826-2E12-4783-5EF0-5DF4EE43CB93}"/>
              </a:ext>
            </a:extLst>
          </p:cNvPr>
          <p:cNvSpPr>
            <a:spLocks noGrp="1"/>
          </p:cNvSpPr>
          <p:nvPr>
            <p:ph type="sldNum" sz="quarter" idx="12"/>
          </p:nvPr>
        </p:nvSpPr>
        <p:spPr/>
        <p:txBody>
          <a:bodyPr rtlCol="0"/>
          <a:lstStyle/>
          <a:p>
            <a:pPr rtl="0"/>
            <a:fld id="{8D581BC7-E183-40DB-AC97-C19EA4EB8894}" type="slidenum">
              <a:rPr lang="ro-RO" smtClean="0"/>
              <a:pPr rtl="0"/>
              <a:t>15</a:t>
            </a:fld>
            <a:endParaRPr lang="ro-RO" dirty="0"/>
          </a:p>
        </p:txBody>
      </p:sp>
      <p:sp>
        <p:nvSpPr>
          <p:cNvPr id="7" name="Substituent subsol 6">
            <a:extLst>
              <a:ext uri="{FF2B5EF4-FFF2-40B4-BE49-F238E27FC236}">
                <a16:creationId xmlns:a16="http://schemas.microsoft.com/office/drawing/2014/main" id="{B122113C-E7D3-344D-7578-0B4FFD5CF79E}"/>
              </a:ext>
            </a:extLst>
          </p:cNvPr>
          <p:cNvSpPr>
            <a:spLocks noGrp="1"/>
          </p:cNvSpPr>
          <p:nvPr>
            <p:ph type="ftr" sz="quarter" idx="11"/>
          </p:nvPr>
        </p:nvSpPr>
        <p:spPr/>
        <p:txBody>
          <a:bodyPr rtlCol="0"/>
          <a:lstStyle/>
          <a:p>
            <a:pPr rtl="0"/>
            <a:r>
              <a:rPr lang="ro-RO" dirty="0"/>
              <a:t>Conducte din oțel galvanizat</a:t>
            </a:r>
          </a:p>
        </p:txBody>
      </p:sp>
      <p:sp>
        <p:nvSpPr>
          <p:cNvPr id="6" name="Substituent dată 5">
            <a:extLst>
              <a:ext uri="{FF2B5EF4-FFF2-40B4-BE49-F238E27FC236}">
                <a16:creationId xmlns:a16="http://schemas.microsoft.com/office/drawing/2014/main" id="{8E5EBA66-F213-B82F-0CA2-78B78274DC18}"/>
              </a:ext>
            </a:extLst>
          </p:cNvPr>
          <p:cNvSpPr>
            <a:spLocks noGrp="1"/>
          </p:cNvSpPr>
          <p:nvPr>
            <p:ph type="dt" sz="half" idx="10"/>
          </p:nvPr>
        </p:nvSpPr>
        <p:spPr/>
        <p:txBody>
          <a:bodyPr rtlCol="0"/>
          <a:lstStyle/>
          <a:p>
            <a:pPr rtl="0"/>
            <a:r>
              <a:rPr lang="ro-RO" dirty="0"/>
              <a:t>29.10.2025</a:t>
            </a:r>
          </a:p>
        </p:txBody>
      </p:sp>
      <p:sp>
        <p:nvSpPr>
          <p:cNvPr id="9" name="CasetăText 8">
            <a:extLst>
              <a:ext uri="{FF2B5EF4-FFF2-40B4-BE49-F238E27FC236}">
                <a16:creationId xmlns:a16="http://schemas.microsoft.com/office/drawing/2014/main" id="{E5753C0C-7B68-9F48-A4AD-0C132B9B8728}"/>
              </a:ext>
            </a:extLst>
          </p:cNvPr>
          <p:cNvSpPr txBox="1"/>
          <p:nvPr/>
        </p:nvSpPr>
        <p:spPr>
          <a:xfrm>
            <a:off x="3071921" y="469909"/>
            <a:ext cx="1655721" cy="2031325"/>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4 </a:t>
            </a:r>
            <a:r>
              <a:rPr lang="it-IT" b="1" dirty="0">
                <a:solidFill>
                  <a:schemeClr val="bg2"/>
                </a:solidFill>
                <a:ea typeface="Calibri" panose="020F0502020204030204" pitchFamily="34" charset="0"/>
                <a:cs typeface="Calibri" panose="020F0502020204030204" pitchFamily="34" charset="0"/>
              </a:rPr>
              <a:t>Conducte din oțel galvanizat prin imersie la cald</a:t>
            </a:r>
            <a:r>
              <a:rPr lang="ro-RO"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hlinkClick r:id="rId3"/>
              </a:rPr>
              <a:t>cotcometalworks.co.th</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912E0CDE-8A98-7713-FA97-8937EE81075D}"/>
              </a:ext>
            </a:extLst>
          </p:cNvPr>
          <p:cNvSpPr txBox="1"/>
          <p:nvPr/>
        </p:nvSpPr>
        <p:spPr>
          <a:xfrm>
            <a:off x="357072" y="3479604"/>
            <a:ext cx="7085418" cy="2031325"/>
          </a:xfrm>
          <a:prstGeom prst="rect">
            <a:avLst/>
          </a:prstGeom>
          <a:noFill/>
        </p:spPr>
        <p:txBody>
          <a:bodyPr wrap="square">
            <a:spAutoFit/>
          </a:bodyPr>
          <a:lstStyle/>
          <a:p>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2</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 din oțel </a:t>
            </a:r>
            <a:r>
              <a:rPr lang="en-US" b="1" dirty="0" err="1">
                <a:solidFill>
                  <a:schemeClr val="bg2"/>
                </a:solidFill>
                <a:latin typeface="Calibri" panose="020F0502020204030204" pitchFamily="34" charset="0"/>
                <a:ea typeface="Calibri" panose="020F0502020204030204" pitchFamily="34" charset="0"/>
                <a:cs typeface="Calibri" panose="020F0502020204030204" pitchFamily="34" charset="0"/>
              </a:rPr>
              <a:t>zincat</a:t>
            </a:r>
            <a:endParaRPr lang="ro-RO"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dirty="0">
                <a:latin typeface="Calibri" panose="020F0502020204030204" pitchFamily="34" charset="0"/>
                <a:ea typeface="Calibri" panose="020F0502020204030204" pitchFamily="34" charset="0"/>
                <a:cs typeface="Calibri" panose="020F0502020204030204" pitchFamily="34" charset="0"/>
              </a:rPr>
              <a:t>Conducte</a:t>
            </a:r>
            <a:r>
              <a:rPr lang="en-US" dirty="0">
                <a:latin typeface="Calibri" panose="020F0502020204030204" pitchFamily="34" charset="0"/>
                <a:ea typeface="Calibri" panose="020F0502020204030204" pitchFamily="34" charset="0"/>
                <a:cs typeface="Calibri" panose="020F0502020204030204" pitchFamily="34" charset="0"/>
              </a:rPr>
              <a:t>le</a:t>
            </a:r>
            <a:r>
              <a:rPr lang="ro-RO" dirty="0">
                <a:latin typeface="Calibri" panose="020F0502020204030204" pitchFamily="34" charset="0"/>
                <a:ea typeface="Calibri" panose="020F0502020204030204" pitchFamily="34" charset="0"/>
                <a:cs typeface="Calibri" panose="020F0502020204030204" pitchFamily="34" charset="0"/>
              </a:rPr>
              <a:t> din oțel </a:t>
            </a:r>
            <a:r>
              <a:rPr lang="en-US" dirty="0" err="1">
                <a:latin typeface="Calibri" panose="020F0502020204030204" pitchFamily="34" charset="0"/>
                <a:ea typeface="Calibri" panose="020F0502020204030204" pitchFamily="34" charset="0"/>
                <a:cs typeface="Calibri" panose="020F0502020204030204" pitchFamily="34" charset="0"/>
              </a:rPr>
              <a:t>zincat</a:t>
            </a:r>
            <a:r>
              <a:rPr lang="en-US" dirty="0">
                <a:latin typeface="Calibri" panose="020F0502020204030204" pitchFamily="34" charset="0"/>
                <a:ea typeface="Calibri" panose="020F0502020204030204" pitchFamily="34" charset="0"/>
                <a:cs typeface="Calibri" panose="020F0502020204030204" pitchFamily="34" charset="0"/>
              </a:rPr>
              <a:t>/</a:t>
            </a:r>
            <a:r>
              <a:rPr lang="ro-RO" dirty="0">
                <a:latin typeface="Calibri" panose="020F0502020204030204" pitchFamily="34" charset="0"/>
                <a:ea typeface="Calibri" panose="020F0502020204030204" pitchFamily="34" charset="0"/>
                <a:cs typeface="Calibri" panose="020F0502020204030204" pitchFamily="34" charset="0"/>
              </a:rPr>
              <a:t>galvanizat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prin imersie la cald</a:t>
            </a:r>
            <a:r>
              <a:rPr lang="ro-RO" dirty="0">
                <a:latin typeface="Calibri" panose="020F0502020204030204" pitchFamily="34" charset="0"/>
                <a:ea typeface="Calibri" panose="020F0502020204030204" pitchFamily="34" charset="0"/>
                <a:cs typeface="Calibri" panose="020F0502020204030204" pitchFamily="34" charset="0"/>
              </a:rPr>
              <a:t>: Sunt conducte de oțel acoperite cu un strat de zinc prin scufundare în zinc topit. Galvanizarea asigură protecție împotriva coroziunii, fiind potrivite pentru sistemele de alimentare cu apă și pentru instalații exterioare expuse la umiditate.</a:t>
            </a:r>
          </a:p>
        </p:txBody>
      </p:sp>
      <p:sp>
        <p:nvSpPr>
          <p:cNvPr id="16" name="CasetăText 15">
            <a:extLst>
              <a:ext uri="{FF2B5EF4-FFF2-40B4-BE49-F238E27FC236}">
                <a16:creationId xmlns:a16="http://schemas.microsoft.com/office/drawing/2014/main" id="{9363F157-CF69-F0E6-7E55-40D4892BE797}"/>
              </a:ext>
            </a:extLst>
          </p:cNvPr>
          <p:cNvSpPr txBox="1"/>
          <p:nvPr/>
        </p:nvSpPr>
        <p:spPr>
          <a:xfrm>
            <a:off x="7464360" y="215676"/>
            <a:ext cx="4421251" cy="1754326"/>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Conducte </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zincate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electrochimic</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În acest caz, stratul de zinc este aplicat printr-un proces de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electro</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-depunere. Acestea au o protecție mai redusă comparativ cu cele galvanizate la cald, însă sunt utilizate în aplicații mai puțin expuse la coroziune</a:t>
            </a:r>
          </a:p>
        </p:txBody>
      </p:sp>
      <p:pic>
        <p:nvPicPr>
          <p:cNvPr id="11" name="Imagine 10">
            <a:extLst>
              <a:ext uri="{FF2B5EF4-FFF2-40B4-BE49-F238E27FC236}">
                <a16:creationId xmlns:a16="http://schemas.microsoft.com/office/drawing/2014/main" id="{38103AC9-12E3-6020-6760-24E9434452A7}"/>
              </a:ext>
            </a:extLst>
          </p:cNvPr>
          <p:cNvPicPr>
            <a:picLocks noChangeAspect="1"/>
          </p:cNvPicPr>
          <p:nvPr/>
        </p:nvPicPr>
        <p:blipFill>
          <a:blip r:embed="rId5"/>
          <a:stretch>
            <a:fillRect/>
          </a:stretch>
        </p:blipFill>
        <p:spPr>
          <a:xfrm>
            <a:off x="454307" y="215676"/>
            <a:ext cx="2539793" cy="25397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Imagine 13">
            <a:extLst>
              <a:ext uri="{FF2B5EF4-FFF2-40B4-BE49-F238E27FC236}">
                <a16:creationId xmlns:a16="http://schemas.microsoft.com/office/drawing/2014/main" id="{DBA073BC-C909-3125-F6A3-3DB0D0FA5D69}"/>
              </a:ext>
            </a:extLst>
          </p:cNvPr>
          <p:cNvPicPr>
            <a:picLocks noChangeAspect="1"/>
          </p:cNvPicPr>
          <p:nvPr/>
        </p:nvPicPr>
        <p:blipFill>
          <a:blip r:embed="rId6"/>
          <a:stretch>
            <a:fillRect/>
          </a:stretch>
        </p:blipFill>
        <p:spPr>
          <a:xfrm>
            <a:off x="4920024" y="743148"/>
            <a:ext cx="2234007" cy="19222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CasetăText 16">
            <a:extLst>
              <a:ext uri="{FF2B5EF4-FFF2-40B4-BE49-F238E27FC236}">
                <a16:creationId xmlns:a16="http://schemas.microsoft.com/office/drawing/2014/main" id="{DDF6EE6C-ECBB-CC51-609C-4FDE0F3FA5AE}"/>
              </a:ext>
            </a:extLst>
          </p:cNvPr>
          <p:cNvSpPr txBox="1"/>
          <p:nvPr/>
        </p:nvSpPr>
        <p:spPr>
          <a:xfrm>
            <a:off x="4767130" y="2752197"/>
            <a:ext cx="2539793" cy="923330"/>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5 Procesul de</a:t>
            </a:r>
            <a:r>
              <a:rPr lang="it-IT" b="1" dirty="0">
                <a:solidFill>
                  <a:schemeClr val="bg2"/>
                </a:solidFill>
                <a:ea typeface="Calibri" panose="020F0502020204030204" pitchFamily="34" charset="0"/>
                <a:cs typeface="Calibri" panose="020F0502020204030204" pitchFamily="34" charset="0"/>
              </a:rPr>
              <a:t> imersie la cald</a:t>
            </a:r>
            <a:r>
              <a:rPr lang="ro-RO"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hlinkClick r:id="rId3"/>
              </a:rPr>
              <a:t>cotcometalworks.co.th</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9" name="Imagine 18">
            <a:extLst>
              <a:ext uri="{FF2B5EF4-FFF2-40B4-BE49-F238E27FC236}">
                <a16:creationId xmlns:a16="http://schemas.microsoft.com/office/drawing/2014/main" id="{DFCB4101-FF64-D414-B026-B5B60FB49816}"/>
              </a:ext>
            </a:extLst>
          </p:cNvPr>
          <p:cNvPicPr>
            <a:picLocks noChangeAspect="1"/>
          </p:cNvPicPr>
          <p:nvPr/>
        </p:nvPicPr>
        <p:blipFill>
          <a:blip r:embed="rId7"/>
          <a:stretch>
            <a:fillRect/>
          </a:stretch>
        </p:blipFill>
        <p:spPr>
          <a:xfrm>
            <a:off x="7730638" y="2322977"/>
            <a:ext cx="4104290" cy="2705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CasetăText 20">
            <a:extLst>
              <a:ext uri="{FF2B5EF4-FFF2-40B4-BE49-F238E27FC236}">
                <a16:creationId xmlns:a16="http://schemas.microsoft.com/office/drawing/2014/main" id="{65B38647-CF5F-AF33-7C56-6B71C39CB818}"/>
              </a:ext>
            </a:extLst>
          </p:cNvPr>
          <p:cNvSpPr txBox="1"/>
          <p:nvPr/>
        </p:nvSpPr>
        <p:spPr>
          <a:xfrm>
            <a:off x="8057860" y="5057886"/>
            <a:ext cx="3449845"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6 </a:t>
            </a:r>
            <a:r>
              <a:rPr lang="en-US" b="1" dirty="0" err="1">
                <a:solidFill>
                  <a:schemeClr val="bg2"/>
                </a:solidFill>
                <a:ea typeface="Calibri" panose="020F0502020204030204" pitchFamily="34" charset="0"/>
                <a:cs typeface="Calibri" panose="020F0502020204030204" pitchFamily="34" charset="0"/>
              </a:rPr>
              <a:t>Fitinguri</a:t>
            </a:r>
            <a:r>
              <a:rPr lang="ro-RO" b="1" dirty="0">
                <a:solidFill>
                  <a:schemeClr val="bg2"/>
                </a:solidFill>
                <a:ea typeface="Calibri" panose="020F0502020204030204" pitchFamily="34" charset="0"/>
                <a:cs typeface="Calibri" panose="020F0502020204030204" pitchFamily="34" charset="0"/>
              </a:rPr>
              <a:t> </a:t>
            </a:r>
            <a:r>
              <a:rPr lang="en-US" b="1" dirty="0">
                <a:solidFill>
                  <a:schemeClr val="bg2"/>
                </a:solidFill>
                <a:ea typeface="Calibri" panose="020F0502020204030204" pitchFamily="34" charset="0"/>
                <a:cs typeface="Calibri" panose="020F0502020204030204" pitchFamily="34" charset="0"/>
              </a:rPr>
              <a:t>zincate</a:t>
            </a:r>
            <a:r>
              <a:rPr lang="ro-RO"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hlinkClick r:id="rId8"/>
              </a:rPr>
              <a:t>malleableiron-pipefitting.com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10473593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4E58-1159-4112-2D58-4DFDABE7C1F0}"/>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7ACF06E1-2F78-45CE-7FDE-AB159D5CC70E}"/>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36FC92C5-3768-4072-F818-ECDAA773E661}"/>
              </a:ext>
            </a:extLst>
          </p:cNvPr>
          <p:cNvSpPr>
            <a:spLocks noGrp="1"/>
          </p:cNvSpPr>
          <p:nvPr>
            <p:ph type="ftr" sz="quarter" idx="11"/>
          </p:nvPr>
        </p:nvSpPr>
        <p:spPr/>
        <p:txBody>
          <a:bodyPr/>
          <a:lstStyle/>
          <a:p>
            <a:r>
              <a:rPr lang="ro-RO" noProof="0" dirty="0"/>
              <a:t>Galvanizarea conductelor</a:t>
            </a:r>
          </a:p>
        </p:txBody>
      </p:sp>
      <p:sp>
        <p:nvSpPr>
          <p:cNvPr id="6" name="Substituent număr diapozitiv 5">
            <a:extLst>
              <a:ext uri="{FF2B5EF4-FFF2-40B4-BE49-F238E27FC236}">
                <a16:creationId xmlns:a16="http://schemas.microsoft.com/office/drawing/2014/main" id="{FB267DDD-E343-3698-81F3-0A2283B601B5}"/>
              </a:ext>
            </a:extLst>
          </p:cNvPr>
          <p:cNvSpPr>
            <a:spLocks noGrp="1"/>
          </p:cNvSpPr>
          <p:nvPr>
            <p:ph type="sldNum" sz="quarter" idx="12"/>
          </p:nvPr>
        </p:nvSpPr>
        <p:spPr/>
        <p:txBody>
          <a:bodyPr/>
          <a:lstStyle/>
          <a:p>
            <a:fld id="{8D581BC7-E183-40DB-AC97-C19EA4EB8894}" type="slidenum">
              <a:rPr lang="ro-RO" noProof="0" smtClean="0"/>
              <a:pPr/>
              <a:t>16</a:t>
            </a:fld>
            <a:endParaRPr lang="ro-RO" noProof="0" dirty="0"/>
          </a:p>
        </p:txBody>
      </p:sp>
      <p:pic>
        <p:nvPicPr>
          <p:cNvPr id="2" name="Media online 1" title="Hot dip galvanizing line for steel pipe /street lighting hole/tower">
            <a:hlinkClick r:id="" action="ppaction://media"/>
            <a:extLst>
              <a:ext uri="{FF2B5EF4-FFF2-40B4-BE49-F238E27FC236}">
                <a16:creationId xmlns:a16="http://schemas.microsoft.com/office/drawing/2014/main" id="{186FC181-6331-A6CE-794C-12AB7A53FA85}"/>
              </a:ext>
            </a:extLst>
          </p:cNvPr>
          <p:cNvPicPr>
            <a:picLocks noRot="1" noChangeAspect="1"/>
          </p:cNvPicPr>
          <p:nvPr>
            <a:videoFile r:link="rId1"/>
          </p:nvPr>
        </p:nvPicPr>
        <p:blipFill>
          <a:blip r:embed="rId3"/>
          <a:stretch>
            <a:fillRect/>
          </a:stretch>
        </p:blipFill>
        <p:spPr>
          <a:xfrm>
            <a:off x="1329447" y="358842"/>
            <a:ext cx="9533105" cy="5381993"/>
          </a:xfrm>
          <a:prstGeom prst="rect">
            <a:avLst/>
          </a:prstGeom>
        </p:spPr>
      </p:pic>
      <p:sp>
        <p:nvSpPr>
          <p:cNvPr id="3" name="CasetăText 2">
            <a:extLst>
              <a:ext uri="{FF2B5EF4-FFF2-40B4-BE49-F238E27FC236}">
                <a16:creationId xmlns:a16="http://schemas.microsoft.com/office/drawing/2014/main" id="{CACF14B4-1CE3-8ECE-3011-6F6C98D05A43}"/>
              </a:ext>
            </a:extLst>
          </p:cNvPr>
          <p:cNvSpPr txBox="1"/>
          <p:nvPr/>
        </p:nvSpPr>
        <p:spPr>
          <a:xfrm>
            <a:off x="3081922" y="5753776"/>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4  Galvanizarea conductelor din oțel prin imersie la cald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Tree>
    <p:extLst>
      <p:ext uri="{BB962C8B-B14F-4D97-AF65-F5344CB8AC3E}">
        <p14:creationId xmlns:p14="http://schemas.microsoft.com/office/powerpoint/2010/main" val="975846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4E58-1159-4112-2D58-4DFDABE7C1F0}"/>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7ACF06E1-2F78-45CE-7FDE-AB159D5CC70E}"/>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36FC92C5-3768-4072-F818-ECDAA773E661}"/>
              </a:ext>
            </a:extLst>
          </p:cNvPr>
          <p:cNvSpPr>
            <a:spLocks noGrp="1"/>
          </p:cNvSpPr>
          <p:nvPr>
            <p:ph type="ftr" sz="quarter" idx="11"/>
          </p:nvPr>
        </p:nvSpPr>
        <p:spPr>
          <a:xfrm>
            <a:off x="1169960" y="5878720"/>
            <a:ext cx="1238943" cy="298800"/>
          </a:xfrm>
        </p:spPr>
        <p:txBody>
          <a:bodyPr/>
          <a:lstStyle/>
          <a:p>
            <a:r>
              <a:rPr lang="ro-RO" noProof="0" dirty="0"/>
              <a:t>Galvanizarea conductelor</a:t>
            </a:r>
          </a:p>
        </p:txBody>
      </p:sp>
      <p:sp>
        <p:nvSpPr>
          <p:cNvPr id="6" name="Substituent număr diapozitiv 5">
            <a:extLst>
              <a:ext uri="{FF2B5EF4-FFF2-40B4-BE49-F238E27FC236}">
                <a16:creationId xmlns:a16="http://schemas.microsoft.com/office/drawing/2014/main" id="{FB267DDD-E343-3698-81F3-0A2283B601B5}"/>
              </a:ext>
            </a:extLst>
          </p:cNvPr>
          <p:cNvSpPr>
            <a:spLocks noGrp="1"/>
          </p:cNvSpPr>
          <p:nvPr>
            <p:ph type="sldNum" sz="quarter" idx="12"/>
          </p:nvPr>
        </p:nvSpPr>
        <p:spPr/>
        <p:txBody>
          <a:bodyPr/>
          <a:lstStyle/>
          <a:p>
            <a:fld id="{8D581BC7-E183-40DB-AC97-C19EA4EB8894}" type="slidenum">
              <a:rPr lang="ro-RO" noProof="0" smtClean="0"/>
              <a:pPr/>
              <a:t>17</a:t>
            </a:fld>
            <a:endParaRPr lang="ro-RO" noProof="0" dirty="0"/>
          </a:p>
        </p:txBody>
      </p:sp>
      <p:pic>
        <p:nvPicPr>
          <p:cNvPr id="8" name="Imagine 7">
            <a:extLst>
              <a:ext uri="{FF2B5EF4-FFF2-40B4-BE49-F238E27FC236}">
                <a16:creationId xmlns:a16="http://schemas.microsoft.com/office/drawing/2014/main" id="{3F840FB5-CA29-2C57-B319-D995D3FA2128}"/>
              </a:ext>
            </a:extLst>
          </p:cNvPr>
          <p:cNvPicPr>
            <a:picLocks noChangeAspect="1"/>
          </p:cNvPicPr>
          <p:nvPr/>
        </p:nvPicPr>
        <p:blipFill>
          <a:blip r:embed="rId2"/>
          <a:stretch>
            <a:fillRect/>
          </a:stretch>
        </p:blipFill>
        <p:spPr>
          <a:xfrm>
            <a:off x="2445728" y="260884"/>
            <a:ext cx="7725853" cy="6296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147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397C6-9E37-A2E4-9EE6-242904732FC7}"/>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8CC92CF3-7EB9-5EEA-955C-B01CD792A081}"/>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6A3CD334-4BB7-AEDB-9E64-6E0D29607A49}"/>
              </a:ext>
            </a:extLst>
          </p:cNvPr>
          <p:cNvSpPr>
            <a:spLocks noGrp="1"/>
          </p:cNvSpPr>
          <p:nvPr>
            <p:ph type="ftr" sz="quarter" idx="11"/>
          </p:nvPr>
        </p:nvSpPr>
        <p:spPr>
          <a:xfrm>
            <a:off x="1169960" y="5878720"/>
            <a:ext cx="1767793" cy="298800"/>
          </a:xfrm>
        </p:spPr>
        <p:txBody>
          <a:bodyPr/>
          <a:lstStyle/>
          <a:p>
            <a:r>
              <a:rPr lang="ro-RO" noProof="0" dirty="0"/>
              <a:t>Conducte din oțel inoxidabil</a:t>
            </a:r>
          </a:p>
        </p:txBody>
      </p:sp>
      <p:sp>
        <p:nvSpPr>
          <p:cNvPr id="6" name="Substituent număr diapozitiv 5">
            <a:extLst>
              <a:ext uri="{FF2B5EF4-FFF2-40B4-BE49-F238E27FC236}">
                <a16:creationId xmlns:a16="http://schemas.microsoft.com/office/drawing/2014/main" id="{B1BB63D5-5C2C-D267-F493-2C57BC81D301}"/>
              </a:ext>
            </a:extLst>
          </p:cNvPr>
          <p:cNvSpPr>
            <a:spLocks noGrp="1"/>
          </p:cNvSpPr>
          <p:nvPr>
            <p:ph type="sldNum" sz="quarter" idx="12"/>
          </p:nvPr>
        </p:nvSpPr>
        <p:spPr/>
        <p:txBody>
          <a:bodyPr/>
          <a:lstStyle/>
          <a:p>
            <a:fld id="{8D581BC7-E183-40DB-AC97-C19EA4EB8894}" type="slidenum">
              <a:rPr lang="ro-RO" noProof="0" smtClean="0"/>
              <a:pPr/>
              <a:t>18</a:t>
            </a:fld>
            <a:endParaRPr lang="ro-RO" noProof="0" dirty="0"/>
          </a:p>
        </p:txBody>
      </p:sp>
      <p:sp>
        <p:nvSpPr>
          <p:cNvPr id="9" name="CasetăText 8">
            <a:extLst>
              <a:ext uri="{FF2B5EF4-FFF2-40B4-BE49-F238E27FC236}">
                <a16:creationId xmlns:a16="http://schemas.microsoft.com/office/drawing/2014/main" id="{4F3EB947-50BF-DDA3-DA10-A1335B30B7E3}"/>
              </a:ext>
            </a:extLst>
          </p:cNvPr>
          <p:cNvSpPr txBox="1"/>
          <p:nvPr/>
        </p:nvSpPr>
        <p:spPr>
          <a:xfrm>
            <a:off x="838199" y="246409"/>
            <a:ext cx="10515601" cy="5632311"/>
          </a:xfrm>
          <a:prstGeom prst="rect">
            <a:avLst/>
          </a:prstGeom>
          <a:noFill/>
        </p:spPr>
        <p:txBody>
          <a:bodyPr wrap="square">
            <a:spAutoFit/>
          </a:bodyPr>
          <a:lstStyle/>
          <a:p>
            <a:pPr algn="just"/>
            <a:r>
              <a:rPr lang="ro-RO" b="1" u="sng" dirty="0">
                <a:solidFill>
                  <a:schemeClr val="bg2"/>
                </a:solidFill>
              </a:rPr>
              <a:t>Producția conductelor din oțel inoxidabil</a:t>
            </a:r>
            <a:r>
              <a:rPr lang="ro-RO" b="1" dirty="0">
                <a:solidFill>
                  <a:schemeClr val="bg2"/>
                </a:solidFill>
              </a:rPr>
              <a:t> </a:t>
            </a:r>
            <a:r>
              <a:rPr lang="ro-RO" b="1" dirty="0">
                <a:solidFill>
                  <a:schemeClr val="tx2"/>
                </a:solidFill>
              </a:rPr>
              <a:t>implică mai multe etape, fiecare fiind crucială pentru a obține un produs final de calitate. Iată un rezumat al procesului de fabricație:</a:t>
            </a:r>
          </a:p>
          <a:p>
            <a:pPr algn="just"/>
            <a:endParaRPr lang="ro-RO" dirty="0"/>
          </a:p>
          <a:p>
            <a:pPr algn="just"/>
            <a:r>
              <a:rPr lang="ro-RO" b="1" dirty="0">
                <a:solidFill>
                  <a:schemeClr val="bg2"/>
                </a:solidFill>
              </a:rPr>
              <a:t>1. Selectarea materiilor prime</a:t>
            </a:r>
          </a:p>
          <a:p>
            <a:pPr algn="just">
              <a:buFont typeface="Arial" panose="020B0604020202020204" pitchFamily="34" charset="0"/>
              <a:buChar char="•"/>
            </a:pPr>
            <a:r>
              <a:rPr lang="ro-RO" b="1" dirty="0"/>
              <a:t>Oțel inoxidabil</a:t>
            </a:r>
            <a:r>
              <a:rPr lang="ro-RO" dirty="0"/>
              <a:t>: Se alege un tip adecvat de oțel inoxidabil, în funcție de aplicația dorită. Cele mai comune tipuri includ 304 și 316, fiecare având caracteristici specifice de rezistență la coroziune și temperatură.</a:t>
            </a:r>
          </a:p>
          <a:p>
            <a:pPr algn="just">
              <a:buFont typeface="Arial" panose="020B0604020202020204" pitchFamily="34" charset="0"/>
              <a:buChar char="•"/>
            </a:pPr>
            <a:endParaRPr lang="ro-RO" dirty="0"/>
          </a:p>
          <a:p>
            <a:pPr algn="just"/>
            <a:r>
              <a:rPr lang="ro-RO" b="1" dirty="0">
                <a:solidFill>
                  <a:schemeClr val="bg2"/>
                </a:solidFill>
              </a:rPr>
              <a:t>2. Topirea</a:t>
            </a:r>
          </a:p>
          <a:p>
            <a:pPr algn="just">
              <a:buFont typeface="Arial" panose="020B0604020202020204" pitchFamily="34" charset="0"/>
              <a:buChar char="•"/>
            </a:pPr>
            <a:r>
              <a:rPr lang="ro-RO" b="1" dirty="0"/>
              <a:t>Fuzionarea materiilor prime</a:t>
            </a:r>
            <a:r>
              <a:rPr lang="ro-RO" dirty="0"/>
              <a:t>: Oțelul inoxidabil este topit într-un cuptor electric sau cuptor de inducție, adăugându-se aliaje (precum nichel, crom și molibden) pentru a obține compoziția chimică dorită.</a:t>
            </a:r>
          </a:p>
          <a:p>
            <a:pPr algn="just">
              <a:buFont typeface="Arial" panose="020B0604020202020204" pitchFamily="34" charset="0"/>
              <a:buChar char="•"/>
            </a:pPr>
            <a:endParaRPr lang="ro-RO" dirty="0"/>
          </a:p>
          <a:p>
            <a:pPr algn="just"/>
            <a:r>
              <a:rPr lang="ro-RO" b="1" dirty="0">
                <a:solidFill>
                  <a:schemeClr val="bg2"/>
                </a:solidFill>
              </a:rPr>
              <a:t>3. Turnarea</a:t>
            </a:r>
          </a:p>
          <a:p>
            <a:pPr algn="just">
              <a:buFont typeface="Arial" panose="020B0604020202020204" pitchFamily="34" charset="0"/>
              <a:buChar char="•"/>
            </a:pPr>
            <a:r>
              <a:rPr lang="ro-RO" b="1" dirty="0"/>
              <a:t>Formarea semifabricatelor</a:t>
            </a:r>
            <a:r>
              <a:rPr lang="ro-RO" dirty="0"/>
              <a:t>: Oțelul topit este turnat în forme, cum ar fi bilă sau bare, pentru a produce semifabricate care vor fi folosite în continuare în procesul de fabricație.</a:t>
            </a:r>
          </a:p>
          <a:p>
            <a:pPr algn="just">
              <a:buFont typeface="Arial" panose="020B0604020202020204" pitchFamily="34" charset="0"/>
              <a:buChar char="•"/>
            </a:pPr>
            <a:endParaRPr lang="ro-RO" dirty="0"/>
          </a:p>
          <a:p>
            <a:pPr algn="just"/>
            <a:r>
              <a:rPr lang="ro-RO" b="1" dirty="0">
                <a:solidFill>
                  <a:schemeClr val="bg2"/>
                </a:solidFill>
              </a:rPr>
              <a:t>4. Laminarea</a:t>
            </a:r>
          </a:p>
          <a:p>
            <a:pPr algn="just">
              <a:buFont typeface="Arial" panose="020B0604020202020204" pitchFamily="34" charset="0"/>
              <a:buChar char="•"/>
            </a:pPr>
            <a:r>
              <a:rPr lang="ro-RO" b="1" dirty="0"/>
              <a:t>Laminare la cald</a:t>
            </a:r>
            <a:r>
              <a:rPr lang="ro-RO" dirty="0"/>
              <a:t>: Semifabricatele sunt laminate la cald pentru a le reduce grosimea și a le prelungi lungimea. Acest proces îmbunătățește și proprietățile mecanice ale oțelului.</a:t>
            </a:r>
          </a:p>
          <a:p>
            <a:pPr algn="just">
              <a:buFont typeface="Arial" panose="020B0604020202020204" pitchFamily="34" charset="0"/>
              <a:buChar char="•"/>
            </a:pPr>
            <a:r>
              <a:rPr lang="ro-RO" b="1" dirty="0"/>
              <a:t>Laminare la rece</a:t>
            </a:r>
            <a:r>
              <a:rPr lang="ro-RO" dirty="0"/>
              <a:t>: În unele cazuri, se poate aplica laminarea la rece pentru a îmbunătăți precizia dimensiunilor și finisajul suprafeței.</a:t>
            </a:r>
          </a:p>
        </p:txBody>
      </p:sp>
    </p:spTree>
    <p:extLst>
      <p:ext uri="{BB962C8B-B14F-4D97-AF65-F5344CB8AC3E}">
        <p14:creationId xmlns:p14="http://schemas.microsoft.com/office/powerpoint/2010/main" val="2879757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091B5-2547-037C-D926-D8C7C162249A}"/>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D6559EDC-E7DC-FB9E-B9C0-48482E6C96D7}"/>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77B81298-E3F1-E544-C594-DEC985660C70}"/>
              </a:ext>
            </a:extLst>
          </p:cNvPr>
          <p:cNvSpPr>
            <a:spLocks noGrp="1"/>
          </p:cNvSpPr>
          <p:nvPr>
            <p:ph type="ftr" sz="quarter" idx="11"/>
          </p:nvPr>
        </p:nvSpPr>
        <p:spPr>
          <a:xfrm>
            <a:off x="1169960" y="5878720"/>
            <a:ext cx="1767793" cy="298800"/>
          </a:xfrm>
        </p:spPr>
        <p:txBody>
          <a:bodyPr/>
          <a:lstStyle/>
          <a:p>
            <a:r>
              <a:rPr lang="ro-RO" noProof="0" dirty="0"/>
              <a:t>Conducte din oțel inoxidabil</a:t>
            </a:r>
          </a:p>
        </p:txBody>
      </p:sp>
      <p:sp>
        <p:nvSpPr>
          <p:cNvPr id="6" name="Substituent număr diapozitiv 5">
            <a:extLst>
              <a:ext uri="{FF2B5EF4-FFF2-40B4-BE49-F238E27FC236}">
                <a16:creationId xmlns:a16="http://schemas.microsoft.com/office/drawing/2014/main" id="{9EB99E6E-614F-A6E9-CB24-9C11E8EFD762}"/>
              </a:ext>
            </a:extLst>
          </p:cNvPr>
          <p:cNvSpPr>
            <a:spLocks noGrp="1"/>
          </p:cNvSpPr>
          <p:nvPr>
            <p:ph type="sldNum" sz="quarter" idx="12"/>
          </p:nvPr>
        </p:nvSpPr>
        <p:spPr/>
        <p:txBody>
          <a:bodyPr/>
          <a:lstStyle/>
          <a:p>
            <a:fld id="{8D581BC7-E183-40DB-AC97-C19EA4EB8894}" type="slidenum">
              <a:rPr lang="ro-RO" noProof="0" smtClean="0"/>
              <a:pPr/>
              <a:t>19</a:t>
            </a:fld>
            <a:endParaRPr lang="ro-RO" noProof="0" dirty="0"/>
          </a:p>
        </p:txBody>
      </p:sp>
      <p:sp>
        <p:nvSpPr>
          <p:cNvPr id="9" name="CasetăText 8">
            <a:extLst>
              <a:ext uri="{FF2B5EF4-FFF2-40B4-BE49-F238E27FC236}">
                <a16:creationId xmlns:a16="http://schemas.microsoft.com/office/drawing/2014/main" id="{F70475AD-4D97-006E-3FD9-994D7DF62A8A}"/>
              </a:ext>
            </a:extLst>
          </p:cNvPr>
          <p:cNvSpPr txBox="1"/>
          <p:nvPr/>
        </p:nvSpPr>
        <p:spPr>
          <a:xfrm>
            <a:off x="838199" y="246409"/>
            <a:ext cx="10515601" cy="5632311"/>
          </a:xfrm>
          <a:prstGeom prst="rect">
            <a:avLst/>
          </a:prstGeom>
          <a:noFill/>
        </p:spPr>
        <p:txBody>
          <a:bodyPr wrap="square">
            <a:spAutoFit/>
          </a:bodyPr>
          <a:lstStyle/>
          <a:p>
            <a:pPr algn="just"/>
            <a:r>
              <a:rPr lang="ro-RO" b="1" dirty="0">
                <a:solidFill>
                  <a:schemeClr val="bg2"/>
                </a:solidFill>
              </a:rPr>
              <a:t>5. Formarea conductelor</a:t>
            </a:r>
          </a:p>
          <a:p>
            <a:pPr algn="just">
              <a:buFont typeface="Arial" panose="020B0604020202020204" pitchFamily="34" charset="0"/>
              <a:buChar char="•"/>
            </a:pPr>
            <a:r>
              <a:rPr lang="ro-RO" b="1" dirty="0"/>
              <a:t>Extrudare sau formare</a:t>
            </a:r>
            <a:r>
              <a:rPr lang="ro-RO" dirty="0"/>
              <a:t>: Semifabricatele sunt formate în conducte prin extrudare sau prin metode de formare la cald, cum ar fi sudarea.</a:t>
            </a:r>
          </a:p>
          <a:p>
            <a:pPr algn="just">
              <a:buFont typeface="Arial" panose="020B0604020202020204" pitchFamily="34" charset="0"/>
              <a:buChar char="•"/>
            </a:pPr>
            <a:endParaRPr lang="ro-RO" dirty="0"/>
          </a:p>
          <a:p>
            <a:pPr algn="just"/>
            <a:r>
              <a:rPr lang="ro-RO" b="1" dirty="0">
                <a:solidFill>
                  <a:schemeClr val="bg2"/>
                </a:solidFill>
              </a:rPr>
              <a:t>6. Sudarea</a:t>
            </a:r>
          </a:p>
          <a:p>
            <a:pPr algn="just">
              <a:buFont typeface="Arial" panose="020B0604020202020204" pitchFamily="34" charset="0"/>
              <a:buChar char="•"/>
            </a:pPr>
            <a:r>
              <a:rPr lang="ro-RO" b="1" dirty="0"/>
              <a:t>Sudare</a:t>
            </a:r>
            <a:r>
              <a:rPr lang="ro-RO" dirty="0"/>
              <a:t>: Conductele sunt sudate pentru a forma îmbinările necesare. Aceasta se poate face prin diverse metode, inclusiv:</a:t>
            </a:r>
          </a:p>
          <a:p>
            <a:pPr marL="742950" lvl="1" indent="-285750" algn="just">
              <a:buFont typeface="Arial" panose="020B0604020202020204" pitchFamily="34" charset="0"/>
              <a:buChar char="•"/>
            </a:pPr>
            <a:r>
              <a:rPr lang="ro-RO" b="1" dirty="0"/>
              <a:t>Sudură cu argon</a:t>
            </a:r>
            <a:r>
              <a:rPr lang="ro-RO" dirty="0"/>
              <a:t>: Utilizată pentru a asigura o sudură de calitate superioară, cu un minim de contaminare.</a:t>
            </a:r>
          </a:p>
          <a:p>
            <a:pPr marL="742950" lvl="1" indent="-285750" algn="just">
              <a:buFont typeface="Arial" panose="020B0604020202020204" pitchFamily="34" charset="0"/>
              <a:buChar char="•"/>
            </a:pPr>
            <a:r>
              <a:rPr lang="ro-RO" b="1" dirty="0"/>
              <a:t>Sudură MIG</a:t>
            </a:r>
            <a:r>
              <a:rPr lang="ro-RO" dirty="0"/>
              <a:t> (Metal Inert Gas) și </a:t>
            </a:r>
            <a:r>
              <a:rPr lang="ro-RO" b="1" dirty="0"/>
              <a:t>MAG</a:t>
            </a:r>
            <a:r>
              <a:rPr lang="ro-RO" dirty="0"/>
              <a:t> (Metal Active Gas) se referă la tipurile de gaze utilizate în procesul de sudare: Oferă viteze de sudare mai mari și este folosită frecvent în industrie.</a:t>
            </a:r>
          </a:p>
          <a:p>
            <a:pPr marL="742950" lvl="1" indent="-285750" algn="just">
              <a:buFont typeface="Arial" panose="020B0604020202020204" pitchFamily="34" charset="0"/>
              <a:buChar char="•"/>
            </a:pPr>
            <a:endParaRPr lang="ro-RO" dirty="0"/>
          </a:p>
          <a:p>
            <a:pPr algn="just"/>
            <a:r>
              <a:rPr lang="ro-RO" b="1" dirty="0">
                <a:solidFill>
                  <a:schemeClr val="bg2"/>
                </a:solidFill>
              </a:rPr>
              <a:t>7. Prelucrarea suprafeței</a:t>
            </a:r>
          </a:p>
          <a:p>
            <a:pPr algn="just">
              <a:buFont typeface="Arial" panose="020B0604020202020204" pitchFamily="34" charset="0"/>
              <a:buChar char="•"/>
            </a:pPr>
            <a:r>
              <a:rPr lang="ro-RO" b="1" dirty="0"/>
              <a:t>Curățare</a:t>
            </a:r>
            <a:r>
              <a:rPr lang="ro-RO" dirty="0"/>
              <a:t>: Conductele sunt curățate pentru a îndepărta impuritățile și reziduurile de sudură.</a:t>
            </a:r>
          </a:p>
          <a:p>
            <a:pPr algn="just">
              <a:buFont typeface="Arial" panose="020B0604020202020204" pitchFamily="34" charset="0"/>
              <a:buChar char="•"/>
            </a:pPr>
            <a:r>
              <a:rPr lang="ro-RO" b="1" dirty="0"/>
              <a:t>Finisare</a:t>
            </a:r>
            <a:r>
              <a:rPr lang="ro-RO" dirty="0"/>
              <a:t>: Se aplică un proces de finisare, cum ar fi </a:t>
            </a:r>
            <a:r>
              <a:rPr lang="ro-RO" dirty="0" err="1"/>
              <a:t>pasivarea</a:t>
            </a:r>
            <a:r>
              <a:rPr lang="ro-RO" dirty="0"/>
              <a:t>, pentru a îmbunătăți rezistența la coroziune și a obține un finisaj estetic.</a:t>
            </a:r>
          </a:p>
          <a:p>
            <a:pPr algn="just">
              <a:buFont typeface="Arial" panose="020B0604020202020204" pitchFamily="34" charset="0"/>
              <a:buChar char="•"/>
            </a:pPr>
            <a:endParaRPr lang="ro-RO" dirty="0"/>
          </a:p>
          <a:p>
            <a:pPr algn="just"/>
            <a:r>
              <a:rPr lang="ro-RO" b="1" dirty="0">
                <a:solidFill>
                  <a:schemeClr val="bg2"/>
                </a:solidFill>
              </a:rPr>
              <a:t>8. Testarea</a:t>
            </a:r>
          </a:p>
          <a:p>
            <a:pPr algn="just">
              <a:buFont typeface="Arial" panose="020B0604020202020204" pitchFamily="34" charset="0"/>
              <a:buChar char="•"/>
            </a:pPr>
            <a:r>
              <a:rPr lang="ro-RO" b="1" dirty="0"/>
              <a:t>Testări de calitate</a:t>
            </a:r>
            <a:r>
              <a:rPr lang="ro-RO" dirty="0"/>
              <a:t>: Conductele sunt supuse unor teste riguroase pentru a verifica rezistența, etanșeitatea și calitatea materialului. Aceste teste pot include teste hidraulice, teste de presiune și inspecții vizuale.</a:t>
            </a:r>
          </a:p>
        </p:txBody>
      </p:sp>
    </p:spTree>
    <p:extLst>
      <p:ext uri="{BB962C8B-B14F-4D97-AF65-F5344CB8AC3E}">
        <p14:creationId xmlns:p14="http://schemas.microsoft.com/office/powerpoint/2010/main" val="2928746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769767" y="2832592"/>
            <a:ext cx="4857456" cy="1192816"/>
          </a:xfrm>
        </p:spPr>
        <p:txBody>
          <a:bodyPr rtlCol="0"/>
          <a:lstStyle/>
          <a:p>
            <a:pPr rtl="0"/>
            <a:r>
              <a:rPr lang="ro-RO" sz="4400" dirty="0"/>
              <a:t>Conducte pentru instalații</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a:t>
            </a:r>
            <a:r>
              <a:rPr lang="en-US" dirty="0"/>
              <a:t>5</a:t>
            </a:r>
            <a:endParaRPr lang="ro-RO" dirty="0"/>
          </a:p>
        </p:txBody>
      </p:sp>
    </p:spTree>
    <p:extLst>
      <p:ext uri="{BB962C8B-B14F-4D97-AF65-F5344CB8AC3E}">
        <p14:creationId xmlns:p14="http://schemas.microsoft.com/office/powerpoint/2010/main" val="2982231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2257-3900-CE0F-9D8D-7E96EEA77517}"/>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2C77B3E6-9682-F528-1C97-6D02BF7B991B}"/>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7C99E114-5571-E1B0-5071-8C1B70A536A0}"/>
              </a:ext>
            </a:extLst>
          </p:cNvPr>
          <p:cNvSpPr>
            <a:spLocks noGrp="1"/>
          </p:cNvSpPr>
          <p:nvPr>
            <p:ph type="ftr" sz="quarter" idx="11"/>
          </p:nvPr>
        </p:nvSpPr>
        <p:spPr>
          <a:xfrm>
            <a:off x="1169960" y="5878720"/>
            <a:ext cx="1767793" cy="298800"/>
          </a:xfrm>
        </p:spPr>
        <p:txBody>
          <a:bodyPr/>
          <a:lstStyle/>
          <a:p>
            <a:r>
              <a:rPr lang="ro-RO" noProof="0" dirty="0"/>
              <a:t>Conducte din oțel inoxidabil</a:t>
            </a:r>
          </a:p>
        </p:txBody>
      </p:sp>
      <p:sp>
        <p:nvSpPr>
          <p:cNvPr id="6" name="Substituent număr diapozitiv 5">
            <a:extLst>
              <a:ext uri="{FF2B5EF4-FFF2-40B4-BE49-F238E27FC236}">
                <a16:creationId xmlns:a16="http://schemas.microsoft.com/office/drawing/2014/main" id="{9F875CC8-16D5-8421-BE98-BD35D558160A}"/>
              </a:ext>
            </a:extLst>
          </p:cNvPr>
          <p:cNvSpPr>
            <a:spLocks noGrp="1"/>
          </p:cNvSpPr>
          <p:nvPr>
            <p:ph type="sldNum" sz="quarter" idx="12"/>
          </p:nvPr>
        </p:nvSpPr>
        <p:spPr/>
        <p:txBody>
          <a:bodyPr/>
          <a:lstStyle/>
          <a:p>
            <a:fld id="{8D581BC7-E183-40DB-AC97-C19EA4EB8894}" type="slidenum">
              <a:rPr lang="ro-RO" noProof="0" smtClean="0"/>
              <a:pPr/>
              <a:t>20</a:t>
            </a:fld>
            <a:endParaRPr lang="ro-RO" noProof="0" dirty="0"/>
          </a:p>
        </p:txBody>
      </p:sp>
      <p:sp>
        <p:nvSpPr>
          <p:cNvPr id="9" name="CasetăText 8">
            <a:extLst>
              <a:ext uri="{FF2B5EF4-FFF2-40B4-BE49-F238E27FC236}">
                <a16:creationId xmlns:a16="http://schemas.microsoft.com/office/drawing/2014/main" id="{1868DAF2-2159-B70D-B429-35EC37CBDEF6}"/>
              </a:ext>
            </a:extLst>
          </p:cNvPr>
          <p:cNvSpPr txBox="1"/>
          <p:nvPr/>
        </p:nvSpPr>
        <p:spPr>
          <a:xfrm>
            <a:off x="778643" y="586877"/>
            <a:ext cx="10515601" cy="4878259"/>
          </a:xfrm>
          <a:prstGeom prst="rect">
            <a:avLst/>
          </a:prstGeom>
          <a:noFill/>
        </p:spPr>
        <p:txBody>
          <a:bodyPr wrap="square">
            <a:spAutoFit/>
          </a:bodyPr>
          <a:lstStyle/>
          <a:p>
            <a:pPr algn="just">
              <a:spcAft>
                <a:spcPts val="600"/>
              </a:spcAft>
            </a:pPr>
            <a:r>
              <a:rPr lang="ro-RO" b="1" u="sng" dirty="0">
                <a:solidFill>
                  <a:schemeClr val="bg2"/>
                </a:solidFill>
              </a:rPr>
              <a:t>Utilizare în instalații</a:t>
            </a:r>
          </a:p>
          <a:p>
            <a:pPr algn="just"/>
            <a:r>
              <a:rPr lang="ro-RO" dirty="0">
                <a:solidFill>
                  <a:schemeClr val="tx2"/>
                </a:solidFill>
              </a:rPr>
              <a:t>Conductele din oțel inoxidabil sunt extrem de versatile și sunt utilizate în diverse tipuri de instalații pentru construcții, datorită proprietăților lor remarcabile, cum ar fi rezistența la coroziune, durabilitatea și capacitatea de a rezista la temperaturi și presiuni ridicate. </a:t>
            </a:r>
          </a:p>
          <a:p>
            <a:pPr algn="just"/>
            <a:endParaRPr lang="ro-RO" dirty="0">
              <a:solidFill>
                <a:schemeClr val="tx2"/>
              </a:solidFill>
            </a:endParaRPr>
          </a:p>
          <a:p>
            <a:pPr algn="just"/>
            <a:r>
              <a:rPr lang="ro-RO" b="1" dirty="0">
                <a:solidFill>
                  <a:schemeClr val="bg2"/>
                </a:solidFill>
              </a:rPr>
              <a:t>1. Instalații sanitare</a:t>
            </a:r>
          </a:p>
          <a:p>
            <a:pPr algn="just">
              <a:buFont typeface="Arial" panose="020B0604020202020204" pitchFamily="34" charset="0"/>
              <a:buChar char="•"/>
            </a:pPr>
            <a:r>
              <a:rPr lang="ro-RO" b="1" dirty="0">
                <a:solidFill>
                  <a:schemeClr val="tx2"/>
                </a:solidFill>
              </a:rPr>
              <a:t>Apă potabilă</a:t>
            </a:r>
            <a:r>
              <a:rPr lang="ro-RO" dirty="0">
                <a:solidFill>
                  <a:schemeClr val="tx2"/>
                </a:solidFill>
              </a:rPr>
              <a:t>: Conductele din oțel inoxidabil sunt utilizate în sistemele de alimentare cu apă potabilă datorită rezistenței lor la coroziune și igienei superioare.</a:t>
            </a:r>
          </a:p>
          <a:p>
            <a:pPr algn="just">
              <a:buFont typeface="Arial" panose="020B0604020202020204" pitchFamily="34" charset="0"/>
              <a:buChar char="•"/>
            </a:pPr>
            <a:endParaRPr lang="ro-RO" dirty="0">
              <a:solidFill>
                <a:schemeClr val="tx2"/>
              </a:solidFill>
            </a:endParaRPr>
          </a:p>
          <a:p>
            <a:pPr algn="just"/>
            <a:r>
              <a:rPr lang="ro-RO" b="1" dirty="0">
                <a:solidFill>
                  <a:schemeClr val="bg2"/>
                </a:solidFill>
              </a:rPr>
              <a:t>2. Instalații de încălzire și răcire</a:t>
            </a:r>
          </a:p>
          <a:p>
            <a:pPr algn="just">
              <a:buFont typeface="Arial" panose="020B0604020202020204" pitchFamily="34" charset="0"/>
              <a:buChar char="•"/>
            </a:pPr>
            <a:r>
              <a:rPr lang="ro-RO" b="1" dirty="0">
                <a:solidFill>
                  <a:schemeClr val="tx2"/>
                </a:solidFill>
              </a:rPr>
              <a:t>Sisteme de încălzire </a:t>
            </a:r>
            <a:r>
              <a:rPr lang="ro-RO" dirty="0">
                <a:solidFill>
                  <a:schemeClr val="tx2"/>
                </a:solidFill>
              </a:rPr>
              <a:t>: Conductele din oțel inoxidabil sunt frecvent folosite în sistemele de încălzire datorită capacității lor de a suporta temperaturi ridicate și presiuni mari.</a:t>
            </a:r>
          </a:p>
          <a:p>
            <a:pPr algn="just">
              <a:buFont typeface="Arial" panose="020B0604020202020204" pitchFamily="34" charset="0"/>
              <a:buChar char="•"/>
            </a:pPr>
            <a:r>
              <a:rPr lang="ro-RO" b="1" dirty="0">
                <a:solidFill>
                  <a:schemeClr val="tx2"/>
                </a:solidFill>
              </a:rPr>
              <a:t>Răcire</a:t>
            </a:r>
            <a:r>
              <a:rPr lang="ro-RO" dirty="0">
                <a:solidFill>
                  <a:schemeClr val="tx2"/>
                </a:solidFill>
              </a:rPr>
              <a:t>: Utilizate în aplicații de răcire, cum ar fi în sisteme de climatizare și refrigerare.</a:t>
            </a:r>
          </a:p>
          <a:p>
            <a:pPr algn="just">
              <a:buFont typeface="Arial" panose="020B0604020202020204" pitchFamily="34" charset="0"/>
              <a:buChar char="•"/>
            </a:pPr>
            <a:endParaRPr lang="ro-RO" dirty="0">
              <a:solidFill>
                <a:schemeClr val="tx2"/>
              </a:solidFill>
            </a:endParaRPr>
          </a:p>
          <a:p>
            <a:pPr algn="just"/>
            <a:r>
              <a:rPr lang="ro-RO" b="1" dirty="0">
                <a:solidFill>
                  <a:schemeClr val="bg2"/>
                </a:solidFill>
              </a:rPr>
              <a:t>3. Instalații de protecție împotriva incendiilor</a:t>
            </a:r>
          </a:p>
          <a:p>
            <a:pPr algn="just">
              <a:buFont typeface="Arial" panose="020B0604020202020204" pitchFamily="34" charset="0"/>
              <a:buChar char="•"/>
            </a:pPr>
            <a:r>
              <a:rPr lang="ro-RO" b="1" dirty="0">
                <a:solidFill>
                  <a:schemeClr val="tx2"/>
                </a:solidFill>
              </a:rPr>
              <a:t>Sisteme de sprinklere</a:t>
            </a:r>
            <a:r>
              <a:rPr lang="ro-RO" dirty="0">
                <a:solidFill>
                  <a:schemeClr val="tx2"/>
                </a:solidFill>
              </a:rPr>
              <a:t>: Conductele din oțel inoxidabil sunt adesea utilizate în sistemele de stingere a incendiilor, având o rezistență bună la foc și coroziune.</a:t>
            </a:r>
          </a:p>
        </p:txBody>
      </p:sp>
    </p:spTree>
    <p:extLst>
      <p:ext uri="{BB962C8B-B14F-4D97-AF65-F5344CB8AC3E}">
        <p14:creationId xmlns:p14="http://schemas.microsoft.com/office/powerpoint/2010/main" val="30665989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E166-E263-A2DA-0F8E-5B1F65E99ABA}"/>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124A1B0C-1714-7F9D-C276-C6E0F6190CC4}"/>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FDE6D309-E95A-D801-1B31-EEB6F9EBC83E}"/>
              </a:ext>
            </a:extLst>
          </p:cNvPr>
          <p:cNvSpPr>
            <a:spLocks noGrp="1"/>
          </p:cNvSpPr>
          <p:nvPr>
            <p:ph type="ftr" sz="quarter" idx="11"/>
          </p:nvPr>
        </p:nvSpPr>
        <p:spPr>
          <a:xfrm>
            <a:off x="1169960" y="5878720"/>
            <a:ext cx="2244449" cy="298800"/>
          </a:xfrm>
        </p:spPr>
        <p:txBody>
          <a:bodyPr/>
          <a:lstStyle/>
          <a:p>
            <a:r>
              <a:rPr lang="ro-RO" noProof="0" dirty="0"/>
              <a:t>Conducte din oțel – Impact ecologic</a:t>
            </a:r>
          </a:p>
        </p:txBody>
      </p:sp>
      <p:sp>
        <p:nvSpPr>
          <p:cNvPr id="6" name="Substituent număr diapozitiv 5">
            <a:extLst>
              <a:ext uri="{FF2B5EF4-FFF2-40B4-BE49-F238E27FC236}">
                <a16:creationId xmlns:a16="http://schemas.microsoft.com/office/drawing/2014/main" id="{095C2D57-6F13-5E58-4B10-BF3AA419A4A9}"/>
              </a:ext>
            </a:extLst>
          </p:cNvPr>
          <p:cNvSpPr>
            <a:spLocks noGrp="1"/>
          </p:cNvSpPr>
          <p:nvPr>
            <p:ph type="sldNum" sz="quarter" idx="12"/>
          </p:nvPr>
        </p:nvSpPr>
        <p:spPr/>
        <p:txBody>
          <a:bodyPr/>
          <a:lstStyle/>
          <a:p>
            <a:fld id="{8D581BC7-E183-40DB-AC97-C19EA4EB8894}" type="slidenum">
              <a:rPr lang="ro-RO" noProof="0" smtClean="0"/>
              <a:pPr/>
              <a:t>21</a:t>
            </a:fld>
            <a:endParaRPr lang="ro-RO" noProof="0" dirty="0"/>
          </a:p>
        </p:txBody>
      </p:sp>
      <p:pic>
        <p:nvPicPr>
          <p:cNvPr id="3" name="Imagine 2">
            <a:extLst>
              <a:ext uri="{FF2B5EF4-FFF2-40B4-BE49-F238E27FC236}">
                <a16:creationId xmlns:a16="http://schemas.microsoft.com/office/drawing/2014/main" id="{2E77034F-D8E0-BE52-8BAF-B3E70A30AC49}"/>
              </a:ext>
            </a:extLst>
          </p:cNvPr>
          <p:cNvPicPr>
            <a:picLocks noChangeAspect="1"/>
          </p:cNvPicPr>
          <p:nvPr/>
        </p:nvPicPr>
        <p:blipFill>
          <a:blip r:embed="rId2"/>
          <a:stretch>
            <a:fillRect/>
          </a:stretch>
        </p:blipFill>
        <p:spPr>
          <a:xfrm>
            <a:off x="1874770" y="302002"/>
            <a:ext cx="8442460" cy="2554545"/>
          </a:xfrm>
          <a:prstGeom prst="rect">
            <a:avLst/>
          </a:prstGeom>
          <a:ln>
            <a:noFill/>
          </a:ln>
          <a:effectLst>
            <a:outerShdw blurRad="292100" dist="139700" dir="2700000" algn="tl" rotWithShape="0">
              <a:srgbClr val="333333">
                <a:alpha val="65000"/>
              </a:srgbClr>
            </a:outerShdw>
          </a:effectLst>
        </p:spPr>
      </p:pic>
      <p:sp>
        <p:nvSpPr>
          <p:cNvPr id="8" name="CasetăText 7">
            <a:extLst>
              <a:ext uri="{FF2B5EF4-FFF2-40B4-BE49-F238E27FC236}">
                <a16:creationId xmlns:a16="http://schemas.microsoft.com/office/drawing/2014/main" id="{F1416706-1205-672C-89F1-A3B75B2A7C74}"/>
              </a:ext>
            </a:extLst>
          </p:cNvPr>
          <p:cNvSpPr txBox="1"/>
          <p:nvPr/>
        </p:nvSpPr>
        <p:spPr>
          <a:xfrm>
            <a:off x="578797" y="3218291"/>
            <a:ext cx="4071026" cy="2554545"/>
          </a:xfrm>
          <a:prstGeom prst="rect">
            <a:avLst/>
          </a:prstGeom>
          <a:noFill/>
        </p:spPr>
        <p:txBody>
          <a:bodyPr wrap="square">
            <a:spAutoFit/>
          </a:bodyPr>
          <a:lstStyle/>
          <a:p>
            <a:pPr algn="just"/>
            <a:r>
              <a:rPr lang="ro-RO" sz="1600" b="1" u="sng" dirty="0">
                <a:solidFill>
                  <a:schemeClr val="bg2"/>
                </a:solidFill>
              </a:rPr>
              <a:t>Amprenta de carbon (kg </a:t>
            </a:r>
            <a:r>
              <a:rPr lang="ro-RO" sz="1600" b="1" u="sng" dirty="0" err="1">
                <a:solidFill>
                  <a:schemeClr val="bg2"/>
                </a:solidFill>
              </a:rPr>
              <a:t>CO₂e</a:t>
            </a:r>
            <a:r>
              <a:rPr lang="ro-RO" sz="1600" b="1" u="sng" dirty="0">
                <a:solidFill>
                  <a:schemeClr val="bg2"/>
                </a:solidFill>
              </a:rPr>
              <a:t>/kg):</a:t>
            </a:r>
            <a:endParaRPr lang="ro-RO" sz="1600" u="sng" dirty="0">
              <a:solidFill>
                <a:schemeClr val="bg2"/>
              </a:solidFill>
            </a:endParaRPr>
          </a:p>
          <a:p>
            <a:pPr algn="just">
              <a:buFont typeface="Arial" panose="020B0604020202020204" pitchFamily="34" charset="0"/>
              <a:buChar char="•"/>
            </a:pPr>
            <a:r>
              <a:rPr lang="ro-RO" sz="1600" dirty="0">
                <a:solidFill>
                  <a:schemeClr val="tx2"/>
                </a:solidFill>
              </a:rPr>
              <a:t>Oțelul inoxidabil </a:t>
            </a:r>
            <a:r>
              <a:rPr lang="ro-RO" sz="1600" dirty="0">
                <a:solidFill>
                  <a:schemeClr val="bg2"/>
                </a:solidFill>
              </a:rPr>
              <a:t>are o amprentă de carbon mai mare din cauza proceselor intensive de producție și a aliajelor (ex. nichel, crom) care necesită mai multă energie și resurse.</a:t>
            </a:r>
          </a:p>
          <a:p>
            <a:pPr algn="just">
              <a:buFont typeface="Arial" panose="020B0604020202020204" pitchFamily="34" charset="0"/>
              <a:buChar char="•"/>
            </a:pPr>
            <a:r>
              <a:rPr lang="ro-RO" sz="1600" dirty="0">
                <a:solidFill>
                  <a:schemeClr val="tx2"/>
                </a:solidFill>
              </a:rPr>
              <a:t>Oțelul carbon </a:t>
            </a:r>
            <a:r>
              <a:rPr lang="ro-RO" sz="1600" dirty="0">
                <a:solidFill>
                  <a:schemeClr val="bg2"/>
                </a:solidFill>
              </a:rPr>
              <a:t>are o amprentă de carbon mai mică, fiind mai puțin prelucrat.</a:t>
            </a:r>
          </a:p>
          <a:p>
            <a:pPr algn="just">
              <a:buFont typeface="Arial" panose="020B0604020202020204" pitchFamily="34" charset="0"/>
              <a:buChar char="•"/>
            </a:pPr>
            <a:r>
              <a:rPr lang="ro-RO" sz="1600" dirty="0">
                <a:solidFill>
                  <a:schemeClr val="tx2"/>
                </a:solidFill>
              </a:rPr>
              <a:t>Oțelul carbon galvanizat </a:t>
            </a:r>
            <a:r>
              <a:rPr lang="ro-RO" sz="1600" dirty="0">
                <a:solidFill>
                  <a:schemeClr val="bg2"/>
                </a:solidFill>
              </a:rPr>
              <a:t>este mai aproape de oțelul carbon, dar adăugarea stratului de zinc contribuie la o ușoară creștere a emisiilor.</a:t>
            </a:r>
          </a:p>
        </p:txBody>
      </p:sp>
      <p:sp>
        <p:nvSpPr>
          <p:cNvPr id="11" name="CasetăText 10">
            <a:extLst>
              <a:ext uri="{FF2B5EF4-FFF2-40B4-BE49-F238E27FC236}">
                <a16:creationId xmlns:a16="http://schemas.microsoft.com/office/drawing/2014/main" id="{8C49F871-3998-26EA-8620-54B135684A1A}"/>
              </a:ext>
            </a:extLst>
          </p:cNvPr>
          <p:cNvSpPr txBox="1"/>
          <p:nvPr/>
        </p:nvSpPr>
        <p:spPr>
          <a:xfrm>
            <a:off x="4820056" y="3218291"/>
            <a:ext cx="3604098" cy="2554545"/>
          </a:xfrm>
          <a:prstGeom prst="rect">
            <a:avLst/>
          </a:prstGeom>
          <a:noFill/>
        </p:spPr>
        <p:txBody>
          <a:bodyPr wrap="square">
            <a:spAutoFit/>
          </a:bodyPr>
          <a:lstStyle/>
          <a:p>
            <a:pPr algn="just"/>
            <a:r>
              <a:rPr lang="ro-RO" sz="1600" b="1" u="sng" dirty="0">
                <a:solidFill>
                  <a:srgbClr val="0070C0"/>
                </a:solidFill>
              </a:rPr>
              <a:t>Amprenta de apă (litri/kg):</a:t>
            </a:r>
            <a:endParaRPr lang="ro-RO" sz="1600" u="sng" dirty="0">
              <a:solidFill>
                <a:srgbClr val="0070C0"/>
              </a:solidFill>
            </a:endParaRPr>
          </a:p>
          <a:p>
            <a:pPr algn="just">
              <a:buFont typeface="Arial" panose="020B0604020202020204" pitchFamily="34" charset="0"/>
              <a:buChar char="•"/>
            </a:pPr>
            <a:r>
              <a:rPr lang="ro-RO" sz="1600" dirty="0">
                <a:solidFill>
                  <a:schemeClr val="tx2"/>
                </a:solidFill>
              </a:rPr>
              <a:t>Oțelul inoxidabil </a:t>
            </a:r>
            <a:r>
              <a:rPr lang="ro-RO" sz="1600" dirty="0">
                <a:solidFill>
                  <a:srgbClr val="0070C0"/>
                </a:solidFill>
              </a:rPr>
              <a:t>utilizează o cantitate mai mare de apă în procesul de producție pentru răcirea echipamentelor și eliminarea impurităților.</a:t>
            </a:r>
          </a:p>
          <a:p>
            <a:pPr algn="just">
              <a:buFont typeface="Arial" panose="020B0604020202020204" pitchFamily="34" charset="0"/>
              <a:buChar char="•"/>
            </a:pPr>
            <a:r>
              <a:rPr lang="ro-RO" sz="1600" dirty="0">
                <a:solidFill>
                  <a:schemeClr val="tx2"/>
                </a:solidFill>
              </a:rPr>
              <a:t>Oțelul carbon și oțelul carbon galvanizat </a:t>
            </a:r>
            <a:r>
              <a:rPr lang="ro-RO" sz="1600" dirty="0">
                <a:solidFill>
                  <a:srgbClr val="0070C0"/>
                </a:solidFill>
              </a:rPr>
              <a:t>au nevoie de mai puțină apă, dar galvanizarea crește ușor consumul datorită procesului de acoperire.</a:t>
            </a:r>
          </a:p>
        </p:txBody>
      </p:sp>
      <p:sp>
        <p:nvSpPr>
          <p:cNvPr id="13" name="CasetăText 12">
            <a:extLst>
              <a:ext uri="{FF2B5EF4-FFF2-40B4-BE49-F238E27FC236}">
                <a16:creationId xmlns:a16="http://schemas.microsoft.com/office/drawing/2014/main" id="{7002057B-8ADD-4BD7-3B26-205DC536B365}"/>
              </a:ext>
            </a:extLst>
          </p:cNvPr>
          <p:cNvSpPr txBox="1"/>
          <p:nvPr/>
        </p:nvSpPr>
        <p:spPr>
          <a:xfrm>
            <a:off x="8612221" y="3216727"/>
            <a:ext cx="3156626" cy="2554545"/>
          </a:xfrm>
          <a:prstGeom prst="rect">
            <a:avLst/>
          </a:prstGeom>
          <a:noFill/>
        </p:spPr>
        <p:txBody>
          <a:bodyPr wrap="square">
            <a:spAutoFit/>
          </a:bodyPr>
          <a:lstStyle/>
          <a:p>
            <a:pPr algn="just"/>
            <a:r>
              <a:rPr lang="ro-RO" sz="1600" b="1" u="sng" dirty="0">
                <a:solidFill>
                  <a:srgbClr val="00B050"/>
                </a:solidFill>
              </a:rPr>
              <a:t>Energie încorporată (MJ/kg):</a:t>
            </a:r>
            <a:endParaRPr lang="ro-RO" sz="1600" u="sng" dirty="0">
              <a:solidFill>
                <a:srgbClr val="00B050"/>
              </a:solidFill>
            </a:endParaRPr>
          </a:p>
          <a:p>
            <a:pPr algn="just">
              <a:buFont typeface="Arial" panose="020B0604020202020204" pitchFamily="34" charset="0"/>
              <a:buChar char="•"/>
            </a:pPr>
            <a:r>
              <a:rPr lang="ro-RO" sz="1600" dirty="0">
                <a:solidFill>
                  <a:srgbClr val="00B050"/>
                </a:solidFill>
              </a:rPr>
              <a:t>Energia încorporată este cea mai mare pentru </a:t>
            </a:r>
            <a:r>
              <a:rPr lang="ro-RO" sz="1600" dirty="0">
                <a:solidFill>
                  <a:schemeClr val="tx2"/>
                </a:solidFill>
              </a:rPr>
              <a:t>oțelul inoxidabil </a:t>
            </a:r>
            <a:r>
              <a:rPr lang="ro-RO" sz="1600" dirty="0">
                <a:solidFill>
                  <a:srgbClr val="00B050"/>
                </a:solidFill>
              </a:rPr>
              <a:t>din cauza complexității proceselor de rafinare și aliaje.</a:t>
            </a:r>
          </a:p>
          <a:p>
            <a:pPr algn="just">
              <a:buFont typeface="Arial" panose="020B0604020202020204" pitchFamily="34" charset="0"/>
              <a:buChar char="•"/>
            </a:pPr>
            <a:r>
              <a:rPr lang="ro-RO" sz="1600" dirty="0">
                <a:solidFill>
                  <a:schemeClr val="tx2"/>
                </a:solidFill>
              </a:rPr>
              <a:t>Oțelul carbon și oțelul carbon galvanizat </a:t>
            </a:r>
            <a:r>
              <a:rPr lang="ro-RO" sz="1600" dirty="0">
                <a:solidFill>
                  <a:srgbClr val="00B050"/>
                </a:solidFill>
              </a:rPr>
              <a:t>necesită mai puțină energie, dar galvanizarea implică energie adițională pentru aplicarea și fixarea stratului de zinc.</a:t>
            </a:r>
          </a:p>
        </p:txBody>
      </p:sp>
    </p:spTree>
    <p:extLst>
      <p:ext uri="{BB962C8B-B14F-4D97-AF65-F5344CB8AC3E}">
        <p14:creationId xmlns:p14="http://schemas.microsoft.com/office/powerpoint/2010/main" val="3791461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92DDD-8C0B-E51E-79EC-23C911A90FAD}"/>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C0B60F35-B513-5E11-589D-B71A21F2F579}"/>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3A1121B3-04B1-AA79-E394-AFEA98214AE6}"/>
              </a:ext>
            </a:extLst>
          </p:cNvPr>
          <p:cNvSpPr>
            <a:spLocks noGrp="1"/>
          </p:cNvSpPr>
          <p:nvPr>
            <p:ph type="ftr" sz="quarter" idx="11"/>
          </p:nvPr>
        </p:nvSpPr>
        <p:spPr>
          <a:xfrm>
            <a:off x="1169959" y="5878720"/>
            <a:ext cx="3830057" cy="298800"/>
          </a:xfrm>
        </p:spPr>
        <p:txBody>
          <a:bodyPr/>
          <a:lstStyle/>
          <a:p>
            <a:r>
              <a:rPr lang="ro-RO" noProof="0" dirty="0"/>
              <a:t>Conducte din oțel – caracteristici tehnice, gama dimensională</a:t>
            </a:r>
          </a:p>
        </p:txBody>
      </p:sp>
      <p:sp>
        <p:nvSpPr>
          <p:cNvPr id="6" name="Substituent număr diapozitiv 5">
            <a:extLst>
              <a:ext uri="{FF2B5EF4-FFF2-40B4-BE49-F238E27FC236}">
                <a16:creationId xmlns:a16="http://schemas.microsoft.com/office/drawing/2014/main" id="{7BC5680D-D81B-D2AB-54F3-CECE66C91FF9}"/>
              </a:ext>
            </a:extLst>
          </p:cNvPr>
          <p:cNvSpPr>
            <a:spLocks noGrp="1"/>
          </p:cNvSpPr>
          <p:nvPr>
            <p:ph type="sldNum" sz="quarter" idx="12"/>
          </p:nvPr>
        </p:nvSpPr>
        <p:spPr/>
        <p:txBody>
          <a:bodyPr/>
          <a:lstStyle/>
          <a:p>
            <a:fld id="{8D581BC7-E183-40DB-AC97-C19EA4EB8894}" type="slidenum">
              <a:rPr lang="ro-RO" noProof="0" smtClean="0"/>
              <a:pPr/>
              <a:t>22</a:t>
            </a:fld>
            <a:endParaRPr lang="ro-RO" noProof="0" dirty="0"/>
          </a:p>
        </p:txBody>
      </p:sp>
      <p:sp>
        <p:nvSpPr>
          <p:cNvPr id="7" name="CasetăText 6">
            <a:extLst>
              <a:ext uri="{FF2B5EF4-FFF2-40B4-BE49-F238E27FC236}">
                <a16:creationId xmlns:a16="http://schemas.microsoft.com/office/drawing/2014/main" id="{6CE4EAD6-C39C-7113-4CB0-BEDCB1FD3112}"/>
              </a:ext>
            </a:extLst>
          </p:cNvPr>
          <p:cNvSpPr txBox="1"/>
          <p:nvPr/>
        </p:nvSpPr>
        <p:spPr>
          <a:xfrm>
            <a:off x="778643" y="246409"/>
            <a:ext cx="10499385" cy="5632311"/>
          </a:xfrm>
          <a:prstGeom prst="rect">
            <a:avLst/>
          </a:prstGeom>
          <a:noFill/>
        </p:spPr>
        <p:txBody>
          <a:bodyPr wrap="square">
            <a:spAutoFit/>
          </a:bodyPr>
          <a:lstStyle/>
          <a:p>
            <a:pPr algn="just"/>
            <a:r>
              <a:rPr lang="ro-RO" b="1" dirty="0">
                <a:solidFill>
                  <a:schemeClr val="bg2"/>
                </a:solidFill>
              </a:rPr>
              <a:t>Coeficientul de dilatare termică pentru oțel</a:t>
            </a:r>
          </a:p>
          <a:p>
            <a:pPr algn="just">
              <a:buFont typeface="Arial" panose="020B0604020202020204" pitchFamily="34" charset="0"/>
              <a:buChar char="•"/>
            </a:pPr>
            <a:r>
              <a:rPr lang="ro-RO" b="1" dirty="0"/>
              <a:t>Oțel carbon</a:t>
            </a:r>
            <a:r>
              <a:rPr lang="ro-RO" dirty="0"/>
              <a:t>: Coeficient de dilatare termică de aproximativ 11×10</a:t>
            </a:r>
            <a:r>
              <a:rPr lang="ro-RO" baseline="30000" dirty="0"/>
              <a:t>−6 </a:t>
            </a:r>
            <a:r>
              <a:rPr lang="ro-RO" dirty="0"/>
              <a:t>m/m</a:t>
            </a:r>
            <a:r>
              <a:rPr lang="ro-RO" baseline="30000" dirty="0"/>
              <a:t>∘</a:t>
            </a:r>
            <a:r>
              <a:rPr lang="ro-RO" dirty="0"/>
              <a:t>C</a:t>
            </a:r>
          </a:p>
          <a:p>
            <a:pPr algn="just">
              <a:buFont typeface="Arial" panose="020B0604020202020204" pitchFamily="34" charset="0"/>
              <a:buChar char="•"/>
            </a:pPr>
            <a:r>
              <a:rPr lang="ro-RO" b="1" dirty="0"/>
              <a:t>Oțel inoxidabil</a:t>
            </a:r>
            <a:r>
              <a:rPr lang="ro-RO" dirty="0"/>
              <a:t>: Coeficient de dilatare termică de aproximativ 16×10</a:t>
            </a:r>
            <a:r>
              <a:rPr lang="ro-RO" baseline="30000" dirty="0"/>
              <a:t>−6 </a:t>
            </a:r>
            <a:r>
              <a:rPr lang="ro-RO" dirty="0"/>
              <a:t>m/m</a:t>
            </a:r>
            <a:r>
              <a:rPr lang="ro-RO" baseline="30000" dirty="0"/>
              <a:t>∘</a:t>
            </a:r>
            <a:r>
              <a:rPr lang="ro-RO" dirty="0"/>
              <a:t>C</a:t>
            </a:r>
          </a:p>
          <a:p>
            <a:pPr algn="just">
              <a:buFont typeface="Arial" panose="020B0604020202020204" pitchFamily="34" charset="0"/>
              <a:buChar char="•"/>
            </a:pPr>
            <a:endParaRPr lang="ro-RO" dirty="0"/>
          </a:p>
          <a:p>
            <a:pPr algn="just"/>
            <a:r>
              <a:rPr lang="ro-RO" b="1" dirty="0">
                <a:solidFill>
                  <a:schemeClr val="bg2"/>
                </a:solidFill>
              </a:rPr>
              <a:t>Presiunea maximă suportată de conductele din oțel</a:t>
            </a:r>
          </a:p>
          <a:p>
            <a:pPr algn="just"/>
            <a:r>
              <a:rPr lang="ro-RO" dirty="0">
                <a:solidFill>
                  <a:schemeClr val="tx2"/>
                </a:solidFill>
              </a:rPr>
              <a:t>Presiunea maximă suportată de conductele din oțel depinde de mai mulți factori: </a:t>
            </a:r>
            <a:r>
              <a:rPr lang="ro-RO" dirty="0">
                <a:solidFill>
                  <a:schemeClr val="bg2"/>
                </a:solidFill>
              </a:rPr>
              <a:t>tipul oțelului, grosimea pereților, diametrul conductei și temperatura de operare</a:t>
            </a:r>
            <a:r>
              <a:rPr lang="ro-RO" dirty="0">
                <a:solidFill>
                  <a:schemeClr val="tx2"/>
                </a:solidFill>
              </a:rPr>
              <a:t>. </a:t>
            </a:r>
          </a:p>
          <a:p>
            <a:pPr algn="just">
              <a:buFont typeface="Arial" panose="020B0604020202020204" pitchFamily="34" charset="0"/>
              <a:buChar char="•"/>
            </a:pPr>
            <a:r>
              <a:rPr lang="ro-RO" b="1" u="sng" dirty="0">
                <a:solidFill>
                  <a:schemeClr val="tx2"/>
                </a:solidFill>
              </a:rPr>
              <a:t>Oțel carbon</a:t>
            </a:r>
            <a:r>
              <a:rPr lang="ro-RO" u="sng" dirty="0">
                <a:solidFill>
                  <a:schemeClr val="tx2"/>
                </a:solidFill>
              </a:rPr>
              <a:t>: </a:t>
            </a:r>
            <a:r>
              <a:rPr lang="ro-RO" dirty="0">
                <a:solidFill>
                  <a:schemeClr val="tx2"/>
                </a:solidFill>
              </a:rPr>
              <a:t>Conductele pot rezista la presiuni de până la 25-40 bari pentru aplicații standard și la presiuni mult mai mari (peste 100 bari) pentru aplicații speciale (de exemplu, conducte de gaz).</a:t>
            </a:r>
          </a:p>
          <a:p>
            <a:pPr algn="just">
              <a:buFont typeface="Arial" panose="020B0604020202020204" pitchFamily="34" charset="0"/>
              <a:buChar char="•"/>
            </a:pPr>
            <a:r>
              <a:rPr lang="ro-RO" b="1" u="sng" dirty="0">
                <a:solidFill>
                  <a:schemeClr val="tx2"/>
                </a:solidFill>
              </a:rPr>
              <a:t>Oțel inoxidabil</a:t>
            </a:r>
            <a:r>
              <a:rPr lang="ro-RO" u="sng" dirty="0">
                <a:solidFill>
                  <a:schemeClr val="tx2"/>
                </a:solidFill>
              </a:rPr>
              <a:t>: </a:t>
            </a:r>
            <a:r>
              <a:rPr lang="ro-RO" dirty="0">
                <a:solidFill>
                  <a:schemeClr val="tx2"/>
                </a:solidFill>
              </a:rPr>
              <a:t>Conductele din oțel inoxidabil au o rezistență mai mare la presiune datorită proprietăților lor mecanice. La grosimi similare, ele pot rezista până la 50 bari sau mai mult, iar în unele cazuri de utilizare industrială pot fi concepute pentru presiuni de până la 200 bari.</a:t>
            </a:r>
          </a:p>
          <a:p>
            <a:pPr algn="just">
              <a:buFont typeface="Arial" panose="020B0604020202020204" pitchFamily="34" charset="0"/>
              <a:buChar char="•"/>
            </a:pPr>
            <a:endParaRPr lang="ro-RO" dirty="0"/>
          </a:p>
          <a:p>
            <a:pPr algn="just"/>
            <a:r>
              <a:rPr lang="en-US" b="1" dirty="0">
                <a:solidFill>
                  <a:schemeClr val="bg2"/>
                </a:solidFill>
              </a:rPr>
              <a:t>D</a:t>
            </a:r>
            <a:r>
              <a:rPr lang="ro-RO" b="1" dirty="0" err="1">
                <a:solidFill>
                  <a:schemeClr val="bg2"/>
                </a:solidFill>
              </a:rPr>
              <a:t>imensiunile</a:t>
            </a:r>
            <a:r>
              <a:rPr lang="ro-RO" b="1" dirty="0">
                <a:solidFill>
                  <a:schemeClr val="bg2"/>
                </a:solidFill>
              </a:rPr>
              <a:t> conductelor din oțel </a:t>
            </a:r>
            <a:r>
              <a:rPr lang="ro-RO" dirty="0"/>
              <a:t>sunt fabricate conform standardelor internaționale, cele mai comune fiind </a:t>
            </a:r>
            <a:r>
              <a:rPr lang="ro-RO" b="1" dirty="0">
                <a:solidFill>
                  <a:schemeClr val="bg2"/>
                </a:solidFill>
              </a:rPr>
              <a:t>DIN</a:t>
            </a:r>
            <a:r>
              <a:rPr lang="ro-RO" b="1" dirty="0"/>
              <a:t> </a:t>
            </a:r>
            <a:r>
              <a:rPr lang="de-DE" i="1" dirty="0"/>
              <a:t>"Deutsches Institut für Normung"</a:t>
            </a:r>
            <a:r>
              <a:rPr lang="de-DE" dirty="0"/>
              <a:t> (Institutul German pentru Standardizare)</a:t>
            </a:r>
            <a:r>
              <a:rPr lang="ro-RO" b="1" dirty="0"/>
              <a:t>, </a:t>
            </a:r>
            <a:r>
              <a:rPr lang="ro-RO" b="1" dirty="0">
                <a:solidFill>
                  <a:schemeClr val="bg2"/>
                </a:solidFill>
              </a:rPr>
              <a:t>EN și ASTM </a:t>
            </a:r>
            <a:r>
              <a:rPr lang="ro-RO" i="1" dirty="0"/>
              <a:t>"American Society for </a:t>
            </a:r>
            <a:r>
              <a:rPr lang="ro-RO" i="1" dirty="0" err="1"/>
              <a:t>Testing</a:t>
            </a:r>
            <a:r>
              <a:rPr lang="ro-RO" i="1" dirty="0"/>
              <a:t> </a:t>
            </a:r>
            <a:r>
              <a:rPr lang="ro-RO" i="1" dirty="0" err="1"/>
              <a:t>and</a:t>
            </a:r>
            <a:r>
              <a:rPr lang="ro-RO" i="1" dirty="0"/>
              <a:t> </a:t>
            </a:r>
            <a:r>
              <a:rPr lang="ro-RO" i="1" dirty="0" err="1"/>
              <a:t>Materials</a:t>
            </a:r>
            <a:r>
              <a:rPr lang="ro-RO" i="1" dirty="0"/>
              <a:t>"</a:t>
            </a:r>
            <a:r>
              <a:rPr lang="ro-RO" dirty="0"/>
              <a:t> (Societatea Americană pentru Testare și Materiale). Diametrele disponibile includ:</a:t>
            </a:r>
          </a:p>
          <a:p>
            <a:pPr algn="just">
              <a:buFont typeface="Arial" panose="020B0604020202020204" pitchFamily="34" charset="0"/>
              <a:buChar char="•"/>
            </a:pPr>
            <a:r>
              <a:rPr lang="ro-RO" b="1" dirty="0"/>
              <a:t>Diametre exterioare</a:t>
            </a:r>
            <a:r>
              <a:rPr lang="ro-RO" dirty="0"/>
              <a:t> (pentru conducte sudate și nesudate):</a:t>
            </a:r>
          </a:p>
          <a:p>
            <a:pPr marL="742950" lvl="1" indent="-285750" algn="just">
              <a:buFont typeface="Arial" panose="020B0604020202020204" pitchFamily="34" charset="0"/>
              <a:buChar char="•"/>
            </a:pPr>
            <a:r>
              <a:rPr lang="ro-RO" b="1" dirty="0"/>
              <a:t>Pentru conductele din oțel carbon</a:t>
            </a:r>
            <a:r>
              <a:rPr lang="ro-RO" dirty="0"/>
              <a:t>: 6 mm – 2500 mm.</a:t>
            </a:r>
          </a:p>
          <a:p>
            <a:pPr marL="742950" lvl="1" indent="-285750" algn="just">
              <a:buFont typeface="Arial" panose="020B0604020202020204" pitchFamily="34" charset="0"/>
              <a:buChar char="•"/>
            </a:pPr>
            <a:r>
              <a:rPr lang="ro-RO" b="1" dirty="0"/>
              <a:t>Pentru conductele din oțel inoxidabil</a:t>
            </a:r>
            <a:r>
              <a:rPr lang="ro-RO" dirty="0"/>
              <a:t>: 6 mm – 2000 mm, cu grosimi variabile ale pereților.</a:t>
            </a:r>
          </a:p>
        </p:txBody>
      </p:sp>
    </p:spTree>
    <p:extLst>
      <p:ext uri="{BB962C8B-B14F-4D97-AF65-F5344CB8AC3E}">
        <p14:creationId xmlns:p14="http://schemas.microsoft.com/office/powerpoint/2010/main" val="18774926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D93E7-3504-7E28-061B-A9E083A58922}"/>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B9D2F2C1-CA26-81B7-9419-F9F1AB9519F1}"/>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E4C0603D-986A-6D75-0B5A-36D4038CC0E9}"/>
              </a:ext>
            </a:extLst>
          </p:cNvPr>
          <p:cNvSpPr>
            <a:spLocks noGrp="1"/>
          </p:cNvSpPr>
          <p:nvPr>
            <p:ph type="ftr" sz="quarter" idx="11"/>
          </p:nvPr>
        </p:nvSpPr>
        <p:spPr>
          <a:xfrm>
            <a:off x="1169959" y="5878720"/>
            <a:ext cx="3830057" cy="298800"/>
          </a:xfrm>
        </p:spPr>
        <p:txBody>
          <a:bodyPr/>
          <a:lstStyle/>
          <a:p>
            <a:r>
              <a:rPr lang="ro-RO" noProof="0" dirty="0"/>
              <a:t>Conducte din oțel preizolate</a:t>
            </a:r>
          </a:p>
        </p:txBody>
      </p:sp>
      <p:sp>
        <p:nvSpPr>
          <p:cNvPr id="6" name="Substituent număr diapozitiv 5">
            <a:extLst>
              <a:ext uri="{FF2B5EF4-FFF2-40B4-BE49-F238E27FC236}">
                <a16:creationId xmlns:a16="http://schemas.microsoft.com/office/drawing/2014/main" id="{C16AE352-616C-5FC6-6FDB-7BABE0575FA5}"/>
              </a:ext>
            </a:extLst>
          </p:cNvPr>
          <p:cNvSpPr>
            <a:spLocks noGrp="1"/>
          </p:cNvSpPr>
          <p:nvPr>
            <p:ph type="sldNum" sz="quarter" idx="12"/>
          </p:nvPr>
        </p:nvSpPr>
        <p:spPr/>
        <p:txBody>
          <a:bodyPr/>
          <a:lstStyle/>
          <a:p>
            <a:fld id="{8D581BC7-E183-40DB-AC97-C19EA4EB8894}" type="slidenum">
              <a:rPr lang="ro-RO" noProof="0" smtClean="0"/>
              <a:pPr/>
              <a:t>23</a:t>
            </a:fld>
            <a:endParaRPr lang="ro-RO" noProof="0" dirty="0"/>
          </a:p>
        </p:txBody>
      </p:sp>
      <p:sp>
        <p:nvSpPr>
          <p:cNvPr id="7" name="CasetăText 6">
            <a:extLst>
              <a:ext uri="{FF2B5EF4-FFF2-40B4-BE49-F238E27FC236}">
                <a16:creationId xmlns:a16="http://schemas.microsoft.com/office/drawing/2014/main" id="{87157621-6B3B-913B-BAB2-034F52CF92CB}"/>
              </a:ext>
            </a:extLst>
          </p:cNvPr>
          <p:cNvSpPr txBox="1"/>
          <p:nvPr/>
        </p:nvSpPr>
        <p:spPr>
          <a:xfrm>
            <a:off x="778644" y="443184"/>
            <a:ext cx="10499386" cy="2462213"/>
          </a:xfrm>
          <a:prstGeom prst="rect">
            <a:avLst/>
          </a:prstGeom>
          <a:noFill/>
        </p:spPr>
        <p:txBody>
          <a:bodyPr wrap="square">
            <a:spAutoFit/>
          </a:bodyPr>
          <a:lstStyle/>
          <a:p>
            <a:pPr algn="just"/>
            <a:r>
              <a:rPr lang="ro-RO" b="1" u="sng" dirty="0">
                <a:solidFill>
                  <a:schemeClr val="bg2"/>
                </a:solidFill>
              </a:rPr>
              <a:t>Conductele de oțel preizolate</a:t>
            </a:r>
            <a:r>
              <a:rPr lang="en-US" dirty="0">
                <a:solidFill>
                  <a:schemeClr val="bg2"/>
                </a:solidFill>
              </a:rPr>
              <a:t> </a:t>
            </a:r>
            <a:r>
              <a:rPr lang="ro-RO" dirty="0"/>
              <a:t>sunt utilizate în aplicații de transport al fluidelor calde sau reci pe distanțe lungi, asigurând o izolare termică excelentă și o protecție împotriva coroziunii. </a:t>
            </a:r>
            <a:endParaRPr lang="en-US" dirty="0"/>
          </a:p>
          <a:p>
            <a:pPr algn="just"/>
            <a:endParaRPr lang="en-US" sz="1000" b="1" dirty="0"/>
          </a:p>
          <a:p>
            <a:pPr algn="just"/>
            <a:r>
              <a:rPr lang="ro-RO" b="1" dirty="0">
                <a:solidFill>
                  <a:schemeClr val="tx2"/>
                </a:solidFill>
              </a:rPr>
              <a:t>Caracteristici și structură</a:t>
            </a:r>
          </a:p>
          <a:p>
            <a:pPr algn="just"/>
            <a:r>
              <a:rPr lang="ro-RO" dirty="0">
                <a:solidFill>
                  <a:schemeClr val="tx2"/>
                </a:solidFill>
              </a:rPr>
              <a:t>Conductele de oțel preizolate constau din trei straturi principale:</a:t>
            </a:r>
          </a:p>
          <a:p>
            <a:pPr algn="just">
              <a:buFont typeface="+mj-lt"/>
              <a:buAutoNum type="arabicPeriod"/>
            </a:pPr>
            <a:r>
              <a:rPr lang="ro-RO" b="1" dirty="0">
                <a:solidFill>
                  <a:schemeClr val="bg2"/>
                </a:solidFill>
              </a:rPr>
              <a:t>Conducta interioară din oțel</a:t>
            </a:r>
            <a:r>
              <a:rPr lang="ro-RO" dirty="0">
                <a:solidFill>
                  <a:schemeClr val="bg2"/>
                </a:solidFill>
              </a:rPr>
              <a:t>:</a:t>
            </a:r>
          </a:p>
          <a:p>
            <a:pPr marL="742950" lvl="1" indent="-285750" algn="just">
              <a:buFont typeface="+mj-lt"/>
              <a:buAutoNum type="arabicPeriod"/>
            </a:pPr>
            <a:r>
              <a:rPr lang="ro-RO" dirty="0"/>
              <a:t>Fabricată din oțel carbon (pentru apă caldă și abur) sau oțel inoxidabil (pentru medii mai corozive).</a:t>
            </a:r>
          </a:p>
          <a:p>
            <a:pPr marL="742950" lvl="1" indent="-285750" algn="just">
              <a:buFont typeface="+mj-lt"/>
              <a:buAutoNum type="arabicPeriod"/>
            </a:pPr>
            <a:r>
              <a:rPr lang="ro-RO" dirty="0"/>
              <a:t>Transportă fluidele și este realizată în diverse grosimi, în funcție de presiunea și temperatura necesare.</a:t>
            </a:r>
          </a:p>
        </p:txBody>
      </p:sp>
      <p:sp>
        <p:nvSpPr>
          <p:cNvPr id="11" name="CasetăText 10">
            <a:extLst>
              <a:ext uri="{FF2B5EF4-FFF2-40B4-BE49-F238E27FC236}">
                <a16:creationId xmlns:a16="http://schemas.microsoft.com/office/drawing/2014/main" id="{0516CDC2-95E1-EDE3-3D54-2BCEE782ACF4}"/>
              </a:ext>
            </a:extLst>
          </p:cNvPr>
          <p:cNvSpPr txBox="1"/>
          <p:nvPr/>
        </p:nvSpPr>
        <p:spPr>
          <a:xfrm>
            <a:off x="838198" y="2831732"/>
            <a:ext cx="10499385" cy="2031325"/>
          </a:xfrm>
          <a:prstGeom prst="rect">
            <a:avLst/>
          </a:prstGeom>
          <a:noFill/>
        </p:spPr>
        <p:txBody>
          <a:bodyPr wrap="square">
            <a:spAutoFit/>
          </a:bodyPr>
          <a:lstStyle/>
          <a:p>
            <a:pPr algn="just"/>
            <a:r>
              <a:rPr lang="en-US" b="1" dirty="0">
                <a:solidFill>
                  <a:schemeClr val="bg2"/>
                </a:solidFill>
              </a:rPr>
              <a:t>2. </a:t>
            </a:r>
            <a:r>
              <a:rPr lang="ro-RO" b="1" dirty="0">
                <a:solidFill>
                  <a:schemeClr val="bg2"/>
                </a:solidFill>
              </a:rPr>
              <a:t>Izolația termică</a:t>
            </a:r>
            <a:r>
              <a:rPr lang="ro-RO" dirty="0">
                <a:solidFill>
                  <a:schemeClr val="bg2"/>
                </a:solidFill>
              </a:rPr>
              <a:t>:</a:t>
            </a:r>
          </a:p>
          <a:p>
            <a:pPr algn="just">
              <a:buFont typeface="Arial" panose="020B0604020202020204" pitchFamily="34" charset="0"/>
              <a:buChar char="•"/>
            </a:pPr>
            <a:r>
              <a:rPr lang="en-US" dirty="0"/>
              <a:t> </a:t>
            </a:r>
            <a:r>
              <a:rPr lang="ro-RO" dirty="0"/>
              <a:t>De obicei, realizată din spumă </a:t>
            </a:r>
            <a:r>
              <a:rPr lang="ro-RO" dirty="0" err="1"/>
              <a:t>poliuretanică</a:t>
            </a:r>
            <a:r>
              <a:rPr lang="ro-RO" dirty="0"/>
              <a:t> (PUR) sau, în cazuri speciale, din alte materiale izolatoare, precum spuma minerală.</a:t>
            </a:r>
          </a:p>
          <a:p>
            <a:pPr algn="just">
              <a:buFont typeface="Arial" panose="020B0604020202020204" pitchFamily="34" charset="0"/>
              <a:buChar char="•"/>
            </a:pPr>
            <a:r>
              <a:rPr lang="en-US" dirty="0"/>
              <a:t> </a:t>
            </a:r>
            <a:r>
              <a:rPr lang="ro-RO" dirty="0"/>
              <a:t>Scopul său este de a minimiza pierderile de căldură sau, în caz de transport al lichidelor reci, de a împiedica transferul termic către exterior.</a:t>
            </a:r>
          </a:p>
          <a:p>
            <a:pPr algn="just">
              <a:buFont typeface="Arial" panose="020B0604020202020204" pitchFamily="34" charset="0"/>
              <a:buChar char="•"/>
            </a:pPr>
            <a:r>
              <a:rPr lang="en-US" dirty="0"/>
              <a:t> </a:t>
            </a:r>
            <a:r>
              <a:rPr lang="ro-RO" dirty="0"/>
              <a:t>Spuma </a:t>
            </a:r>
            <a:r>
              <a:rPr lang="ro-RO" dirty="0" err="1"/>
              <a:t>poliuretanică</a:t>
            </a:r>
            <a:r>
              <a:rPr lang="ro-RO" dirty="0"/>
              <a:t> este cunoscută pentru coeficientul scăzut de conductivitate termică și eficiența sa pe termen lung în menținerea temperaturii fluidului.</a:t>
            </a:r>
          </a:p>
        </p:txBody>
      </p:sp>
      <p:sp>
        <p:nvSpPr>
          <p:cNvPr id="13" name="CasetăText 12">
            <a:extLst>
              <a:ext uri="{FF2B5EF4-FFF2-40B4-BE49-F238E27FC236}">
                <a16:creationId xmlns:a16="http://schemas.microsoft.com/office/drawing/2014/main" id="{E694E350-7063-8EDB-EB40-CF87728E5524}"/>
              </a:ext>
            </a:extLst>
          </p:cNvPr>
          <p:cNvSpPr txBox="1"/>
          <p:nvPr/>
        </p:nvSpPr>
        <p:spPr>
          <a:xfrm>
            <a:off x="838199" y="4909223"/>
            <a:ext cx="10499385" cy="923330"/>
          </a:xfrm>
          <a:prstGeom prst="rect">
            <a:avLst/>
          </a:prstGeom>
          <a:noFill/>
        </p:spPr>
        <p:txBody>
          <a:bodyPr wrap="square">
            <a:spAutoFit/>
          </a:bodyPr>
          <a:lstStyle/>
          <a:p>
            <a:pPr algn="just"/>
            <a:r>
              <a:rPr lang="en-US" b="1" dirty="0">
                <a:solidFill>
                  <a:schemeClr val="bg2"/>
                </a:solidFill>
              </a:rPr>
              <a:t>3. </a:t>
            </a:r>
            <a:r>
              <a:rPr lang="ro-RO" b="1" dirty="0">
                <a:solidFill>
                  <a:schemeClr val="bg2"/>
                </a:solidFill>
              </a:rPr>
              <a:t>Stratul exterior de protecție</a:t>
            </a:r>
            <a:r>
              <a:rPr lang="ro-RO" dirty="0">
                <a:solidFill>
                  <a:schemeClr val="bg2"/>
                </a:solidFill>
              </a:rPr>
              <a:t>:</a:t>
            </a:r>
          </a:p>
          <a:p>
            <a:pPr algn="just">
              <a:buFont typeface="Arial" panose="020B0604020202020204" pitchFamily="34" charset="0"/>
              <a:buChar char="•"/>
            </a:pPr>
            <a:r>
              <a:rPr lang="en-US" dirty="0"/>
              <a:t> </a:t>
            </a:r>
            <a:r>
              <a:rPr lang="ro-RO" dirty="0"/>
              <a:t>Învelișul exterior, realizat din polietilenă (PE) sau o carcasă de tablă din oțel galvanizat, protejează izolația și conducta de deteriorările fizice și de coroziune.</a:t>
            </a:r>
          </a:p>
        </p:txBody>
      </p:sp>
    </p:spTree>
    <p:extLst>
      <p:ext uri="{BB962C8B-B14F-4D97-AF65-F5344CB8AC3E}">
        <p14:creationId xmlns:p14="http://schemas.microsoft.com/office/powerpoint/2010/main" val="4004091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073CC-5370-C655-C1FB-96FAADAAECD8}"/>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3060B041-3146-D9BA-8217-DBEEC3D9F2B2}"/>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2CB0E94C-D6D3-801B-7EFA-FD51586AAF72}"/>
              </a:ext>
            </a:extLst>
          </p:cNvPr>
          <p:cNvSpPr>
            <a:spLocks noGrp="1"/>
          </p:cNvSpPr>
          <p:nvPr>
            <p:ph type="ftr" sz="quarter" idx="11"/>
          </p:nvPr>
        </p:nvSpPr>
        <p:spPr>
          <a:xfrm>
            <a:off x="1169959" y="5878720"/>
            <a:ext cx="3830057" cy="298800"/>
          </a:xfrm>
        </p:spPr>
        <p:txBody>
          <a:bodyPr/>
          <a:lstStyle/>
          <a:p>
            <a:r>
              <a:rPr lang="ro-RO" noProof="0" dirty="0"/>
              <a:t>Conducte din oțel preizolate - Caracteristici</a:t>
            </a:r>
          </a:p>
        </p:txBody>
      </p:sp>
      <p:sp>
        <p:nvSpPr>
          <p:cNvPr id="6" name="Substituent număr diapozitiv 5">
            <a:extLst>
              <a:ext uri="{FF2B5EF4-FFF2-40B4-BE49-F238E27FC236}">
                <a16:creationId xmlns:a16="http://schemas.microsoft.com/office/drawing/2014/main" id="{65A30054-2D56-6E8F-2FC7-50D046FC1B0F}"/>
              </a:ext>
            </a:extLst>
          </p:cNvPr>
          <p:cNvSpPr>
            <a:spLocks noGrp="1"/>
          </p:cNvSpPr>
          <p:nvPr>
            <p:ph type="sldNum" sz="quarter" idx="12"/>
          </p:nvPr>
        </p:nvSpPr>
        <p:spPr/>
        <p:txBody>
          <a:bodyPr/>
          <a:lstStyle/>
          <a:p>
            <a:fld id="{8D581BC7-E183-40DB-AC97-C19EA4EB8894}" type="slidenum">
              <a:rPr lang="ro-RO" noProof="0" smtClean="0"/>
              <a:pPr/>
              <a:t>24</a:t>
            </a:fld>
            <a:endParaRPr lang="ro-RO" noProof="0" dirty="0"/>
          </a:p>
        </p:txBody>
      </p:sp>
      <p:pic>
        <p:nvPicPr>
          <p:cNvPr id="4098" name="Picture 2" descr="Conducte din otel, preizolate termic cu spuma poliuretanica protejate cu manta din PEHD sau tabla zincata bercluita SPIRO">
            <a:extLst>
              <a:ext uri="{FF2B5EF4-FFF2-40B4-BE49-F238E27FC236}">
                <a16:creationId xmlns:a16="http://schemas.microsoft.com/office/drawing/2014/main" id="{CC8DF258-E2C7-3C13-85B3-AE2AFDB12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89" y="311148"/>
            <a:ext cx="4484227" cy="4484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 name="Imagine 2">
            <a:extLst>
              <a:ext uri="{FF2B5EF4-FFF2-40B4-BE49-F238E27FC236}">
                <a16:creationId xmlns:a16="http://schemas.microsoft.com/office/drawing/2014/main" id="{CDFC2667-394B-1863-C56E-0C30F4854936}"/>
              </a:ext>
            </a:extLst>
          </p:cNvPr>
          <p:cNvPicPr>
            <a:picLocks noChangeAspect="1"/>
          </p:cNvPicPr>
          <p:nvPr/>
        </p:nvPicPr>
        <p:blipFill>
          <a:blip r:embed="rId3"/>
          <a:srcRect r="20621"/>
          <a:stretch/>
        </p:blipFill>
        <p:spPr>
          <a:xfrm>
            <a:off x="5414500" y="813462"/>
            <a:ext cx="6437977" cy="26155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CasetăText 7">
            <a:extLst>
              <a:ext uri="{FF2B5EF4-FFF2-40B4-BE49-F238E27FC236}">
                <a16:creationId xmlns:a16="http://schemas.microsoft.com/office/drawing/2014/main" id="{2724E6CD-A9E3-468E-E020-CCDDBD783501}"/>
              </a:ext>
            </a:extLst>
          </p:cNvPr>
          <p:cNvSpPr txBox="1"/>
          <p:nvPr/>
        </p:nvSpPr>
        <p:spPr>
          <a:xfrm>
            <a:off x="1032979" y="4877741"/>
            <a:ext cx="3449845"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a:t>
            </a:r>
            <a:r>
              <a:rPr lang="en-US" b="1" dirty="0">
                <a:solidFill>
                  <a:schemeClr val="bg2"/>
                </a:solidFill>
                <a:ea typeface="Calibri" panose="020F0502020204030204" pitchFamily="34" charset="0"/>
                <a:cs typeface="Calibri" panose="020F0502020204030204" pitchFamily="34" charset="0"/>
              </a:rPr>
              <a:t>7</a:t>
            </a:r>
            <a:r>
              <a:rPr lang="ro-RO" b="1" dirty="0">
                <a:solidFill>
                  <a:schemeClr val="bg2"/>
                </a:solidFill>
                <a:ea typeface="Calibri" panose="020F0502020204030204" pitchFamily="34" charset="0"/>
                <a:cs typeface="Calibri" panose="020F0502020204030204" pitchFamily="34" charset="0"/>
              </a:rPr>
              <a:t> </a:t>
            </a:r>
            <a:r>
              <a:rPr lang="en-US" b="1" dirty="0" err="1">
                <a:solidFill>
                  <a:schemeClr val="bg2"/>
                </a:solidFill>
                <a:ea typeface="Calibri" panose="020F0502020204030204" pitchFamily="34" charset="0"/>
                <a:cs typeface="Calibri" panose="020F0502020204030204" pitchFamily="34" charset="0"/>
              </a:rPr>
              <a:t>Conducte</a:t>
            </a:r>
            <a:r>
              <a:rPr lang="en-US" b="1" dirty="0">
                <a:solidFill>
                  <a:schemeClr val="bg2"/>
                </a:solidFill>
                <a:ea typeface="Calibri" panose="020F0502020204030204" pitchFamily="34" charset="0"/>
                <a:cs typeface="Calibri" panose="020F0502020204030204" pitchFamily="34" charset="0"/>
              </a:rPr>
              <a:t> OL </a:t>
            </a:r>
            <a:r>
              <a:rPr lang="en-US" b="1" dirty="0" err="1">
                <a:solidFill>
                  <a:schemeClr val="bg2"/>
                </a:solidFill>
                <a:ea typeface="Calibri" panose="020F0502020204030204" pitchFamily="34" charset="0"/>
                <a:cs typeface="Calibri" panose="020F0502020204030204" pitchFamily="34" charset="0"/>
              </a:rPr>
              <a:t>preizolate</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4"/>
              </a:rPr>
              <a:t>proidea.ro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0" name="CasetăText 9">
            <a:extLst>
              <a:ext uri="{FF2B5EF4-FFF2-40B4-BE49-F238E27FC236}">
                <a16:creationId xmlns:a16="http://schemas.microsoft.com/office/drawing/2014/main" id="{A25C5694-22C8-1CF0-6269-9947062559F1}"/>
              </a:ext>
            </a:extLst>
          </p:cNvPr>
          <p:cNvSpPr txBox="1"/>
          <p:nvPr/>
        </p:nvSpPr>
        <p:spPr>
          <a:xfrm>
            <a:off x="5564971" y="311148"/>
            <a:ext cx="6437976" cy="369332"/>
          </a:xfrm>
          <a:prstGeom prst="rect">
            <a:avLst/>
          </a:prstGeom>
          <a:noFill/>
        </p:spPr>
        <p:txBody>
          <a:bodyPr wrap="square">
            <a:spAutoFit/>
          </a:bodyPr>
          <a:lstStyle/>
          <a:p>
            <a:r>
              <a:rPr lang="ro-RO" dirty="0">
                <a:solidFill>
                  <a:schemeClr val="bg2"/>
                </a:solidFill>
                <a:ea typeface="Calibri" panose="020F0502020204030204" pitchFamily="34" charset="0"/>
                <a:cs typeface="Calibri" panose="020F0502020204030204" pitchFamily="34" charset="0"/>
              </a:rPr>
              <a:t>Tabel 1. </a:t>
            </a:r>
            <a:r>
              <a:rPr lang="en-US" dirty="0" err="1">
                <a:solidFill>
                  <a:schemeClr val="bg2"/>
                </a:solidFill>
                <a:ea typeface="Calibri" panose="020F0502020204030204" pitchFamily="34" charset="0"/>
                <a:cs typeface="Calibri" panose="020F0502020204030204" pitchFamily="34" charset="0"/>
              </a:rPr>
              <a:t>Caracteristici</a:t>
            </a:r>
            <a:r>
              <a:rPr lang="ro-RO" dirty="0">
                <a:solidFill>
                  <a:schemeClr val="bg2"/>
                </a:solidFill>
                <a:ea typeface="Calibri" panose="020F0502020204030204" pitchFamily="34" charset="0"/>
                <a:cs typeface="Calibri" panose="020F0502020204030204" pitchFamily="34" charset="0"/>
              </a:rPr>
              <a:t> tehnice</a:t>
            </a:r>
            <a:r>
              <a:rPr lang="en-US" dirty="0">
                <a:solidFill>
                  <a:schemeClr val="bg2"/>
                </a:solidFill>
                <a:ea typeface="Calibri" panose="020F0502020204030204" pitchFamily="34" charset="0"/>
                <a:cs typeface="Calibri" panose="020F0502020204030204" pitchFamily="34" charset="0"/>
              </a:rPr>
              <a:t> </a:t>
            </a:r>
            <a:r>
              <a:rPr lang="en-US" dirty="0" err="1">
                <a:solidFill>
                  <a:schemeClr val="bg2"/>
                </a:solidFill>
                <a:ea typeface="Calibri" panose="020F0502020204030204" pitchFamily="34" charset="0"/>
                <a:cs typeface="Calibri" panose="020F0502020204030204" pitchFamily="34" charset="0"/>
              </a:rPr>
              <a:t>conducte</a:t>
            </a:r>
            <a:r>
              <a:rPr lang="en-US" dirty="0">
                <a:solidFill>
                  <a:schemeClr val="bg2"/>
                </a:solidFill>
                <a:ea typeface="Calibri" panose="020F0502020204030204" pitchFamily="34" charset="0"/>
                <a:cs typeface="Calibri" panose="020F0502020204030204" pitchFamily="34" charset="0"/>
              </a:rPr>
              <a:t> OL </a:t>
            </a:r>
            <a:r>
              <a:rPr lang="en-US" dirty="0" err="1">
                <a:solidFill>
                  <a:schemeClr val="bg2"/>
                </a:solidFill>
                <a:ea typeface="Calibri" panose="020F0502020204030204" pitchFamily="34" charset="0"/>
                <a:cs typeface="Calibri" panose="020F0502020204030204" pitchFamily="34" charset="0"/>
              </a:rPr>
              <a:t>preizolate</a:t>
            </a:r>
            <a:r>
              <a:rPr lang="en-US"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4"/>
              </a:rPr>
              <a:t>proidea.ro</a:t>
            </a:r>
            <a:r>
              <a:rPr lang="ro-RO" b="1" dirty="0">
                <a:solidFill>
                  <a:schemeClr val="bg2"/>
                </a:solidFill>
                <a:ea typeface="Calibri" panose="020F0502020204030204" pitchFamily="34" charset="0"/>
                <a:cs typeface="Calibri" panose="020F0502020204030204" pitchFamily="34" charset="0"/>
              </a:rPr>
              <a:t>]</a:t>
            </a:r>
            <a:r>
              <a:rPr lang="en-US" dirty="0">
                <a:solidFill>
                  <a:schemeClr val="bg2"/>
                </a:solidFill>
                <a:ea typeface="Calibri" panose="020F0502020204030204" pitchFamily="34" charset="0"/>
                <a:cs typeface="Calibri" panose="020F0502020204030204" pitchFamily="34" charset="0"/>
              </a:rPr>
              <a:t> </a:t>
            </a:r>
            <a:endParaRPr lang="ro-RO" dirty="0"/>
          </a:p>
        </p:txBody>
      </p:sp>
      <p:pic>
        <p:nvPicPr>
          <p:cNvPr id="4100" name="Picture 4">
            <a:extLst>
              <a:ext uri="{FF2B5EF4-FFF2-40B4-BE49-F238E27FC236}">
                <a16:creationId xmlns:a16="http://schemas.microsoft.com/office/drawing/2014/main" id="{FE34B445-46E1-4BAE-B5C4-4216A021A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8550" y="3788811"/>
            <a:ext cx="2376768" cy="2064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B799258-50BF-E848-83F1-EB4A0377F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971" y="3788811"/>
            <a:ext cx="2376768" cy="20576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CasetăText 11">
            <a:extLst>
              <a:ext uri="{FF2B5EF4-FFF2-40B4-BE49-F238E27FC236}">
                <a16:creationId xmlns:a16="http://schemas.microsoft.com/office/drawing/2014/main" id="{3F4A1E2D-85D0-B719-F0ED-0FD6757772AE}"/>
              </a:ext>
            </a:extLst>
          </p:cNvPr>
          <p:cNvSpPr txBox="1"/>
          <p:nvPr/>
        </p:nvSpPr>
        <p:spPr>
          <a:xfrm>
            <a:off x="5310910" y="5883099"/>
            <a:ext cx="2884890"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8 </a:t>
            </a:r>
            <a:r>
              <a:rPr lang="en-US" b="1" dirty="0">
                <a:solidFill>
                  <a:schemeClr val="bg2"/>
                </a:solidFill>
                <a:ea typeface="Calibri" panose="020F0502020204030204" pitchFamily="34" charset="0"/>
                <a:cs typeface="Calibri" panose="020F0502020204030204" pitchFamily="34" charset="0"/>
              </a:rPr>
              <a:t>Conduct</a:t>
            </a:r>
            <a:r>
              <a:rPr lang="ro-RO" b="1" dirty="0">
                <a:solidFill>
                  <a:schemeClr val="bg2"/>
                </a:solidFill>
                <a:ea typeface="Calibri" panose="020F0502020204030204" pitchFamily="34" charset="0"/>
                <a:cs typeface="Calibri" panose="020F0502020204030204" pitchFamily="34" charset="0"/>
              </a:rPr>
              <a:t>ă</a:t>
            </a:r>
            <a:r>
              <a:rPr lang="en-US" b="1" dirty="0">
                <a:solidFill>
                  <a:schemeClr val="bg2"/>
                </a:solidFill>
                <a:ea typeface="Calibri" panose="020F0502020204030204" pitchFamily="34" charset="0"/>
                <a:cs typeface="Calibri" panose="020F0502020204030204" pitchFamily="34" charset="0"/>
              </a:rPr>
              <a:t> OL </a:t>
            </a:r>
            <a:r>
              <a:rPr lang="en-US" b="1" dirty="0" err="1">
                <a:solidFill>
                  <a:schemeClr val="bg2"/>
                </a:solidFill>
                <a:ea typeface="Calibri" panose="020F0502020204030204" pitchFamily="34" charset="0"/>
                <a:cs typeface="Calibri" panose="020F0502020204030204" pitchFamily="34" charset="0"/>
              </a:rPr>
              <a:t>preizolat</a:t>
            </a:r>
            <a:r>
              <a:rPr lang="ro-RO" b="1" dirty="0">
                <a:solidFill>
                  <a:schemeClr val="bg2"/>
                </a:solidFill>
                <a:ea typeface="Calibri" panose="020F0502020204030204" pitchFamily="34" charset="0"/>
                <a:cs typeface="Calibri" panose="020F0502020204030204" pitchFamily="34" charset="0"/>
              </a:rPr>
              <a:t>ă</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8"/>
              </a:rPr>
              <a:t>hidrotermiz.ro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4" name="CasetăText 13">
            <a:extLst>
              <a:ext uri="{FF2B5EF4-FFF2-40B4-BE49-F238E27FC236}">
                <a16:creationId xmlns:a16="http://schemas.microsoft.com/office/drawing/2014/main" id="{DC972E1E-013E-0BD1-5E79-C2D791EEDDA1}"/>
              </a:ext>
            </a:extLst>
          </p:cNvPr>
          <p:cNvSpPr txBox="1"/>
          <p:nvPr/>
        </p:nvSpPr>
        <p:spPr>
          <a:xfrm>
            <a:off x="8308550" y="5883098"/>
            <a:ext cx="237676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9 </a:t>
            </a:r>
            <a:r>
              <a:rPr lang="en-US" b="1" dirty="0">
                <a:solidFill>
                  <a:schemeClr val="bg2"/>
                </a:solidFill>
                <a:ea typeface="Calibri" panose="020F0502020204030204" pitchFamily="34" charset="0"/>
                <a:cs typeface="Calibri" panose="020F0502020204030204" pitchFamily="34" charset="0"/>
              </a:rPr>
              <a:t>Co</a:t>
            </a:r>
            <a:r>
              <a:rPr lang="ro-RO" b="1" dirty="0">
                <a:solidFill>
                  <a:schemeClr val="bg2"/>
                </a:solidFill>
                <a:ea typeface="Calibri" panose="020F0502020204030204" pitchFamily="34" charset="0"/>
                <a:cs typeface="Calibri" panose="020F0502020204030204" pitchFamily="34" charset="0"/>
              </a:rPr>
              <a:t>t </a:t>
            </a:r>
            <a:r>
              <a:rPr lang="en-US" b="1" dirty="0">
                <a:solidFill>
                  <a:schemeClr val="bg2"/>
                </a:solidFill>
                <a:ea typeface="Calibri" panose="020F0502020204030204" pitchFamily="34" charset="0"/>
                <a:cs typeface="Calibri" panose="020F0502020204030204" pitchFamily="34" charset="0"/>
              </a:rPr>
              <a:t>OL </a:t>
            </a:r>
            <a:r>
              <a:rPr lang="en-US" b="1" dirty="0" err="1">
                <a:solidFill>
                  <a:schemeClr val="bg2"/>
                </a:solidFill>
                <a:ea typeface="Calibri" panose="020F0502020204030204" pitchFamily="34" charset="0"/>
                <a:cs typeface="Calibri" panose="020F0502020204030204" pitchFamily="34" charset="0"/>
              </a:rPr>
              <a:t>preizolat</a:t>
            </a:r>
            <a:r>
              <a:rPr lang="en-US" b="1" dirty="0">
                <a:solidFill>
                  <a:schemeClr val="bg2"/>
                </a:solidFill>
                <a:ea typeface="Calibri" panose="020F0502020204030204" pitchFamily="34" charset="0"/>
                <a:cs typeface="Calibri" panose="020F0502020204030204" pitchFamily="34" charset="0"/>
              </a:rPr>
              <a:t> </a:t>
            </a: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8"/>
              </a:rPr>
              <a:t>hidrotermiz.ro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816851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87623-7805-28D2-6F76-5B244A515575}"/>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B3190553-BC56-186A-C956-BE7B10E7EFB9}"/>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B6C2050C-6A97-6461-F272-A31FC18AB4B7}"/>
              </a:ext>
            </a:extLst>
          </p:cNvPr>
          <p:cNvSpPr>
            <a:spLocks noGrp="1"/>
          </p:cNvSpPr>
          <p:nvPr>
            <p:ph type="ftr" sz="quarter" idx="11"/>
          </p:nvPr>
        </p:nvSpPr>
        <p:spPr>
          <a:xfrm>
            <a:off x="1169959" y="5878720"/>
            <a:ext cx="3830057" cy="298800"/>
          </a:xfrm>
        </p:spPr>
        <p:txBody>
          <a:bodyPr/>
          <a:lstStyle/>
          <a:p>
            <a:r>
              <a:rPr lang="ro-RO" noProof="0" dirty="0"/>
              <a:t>Conducte din oțel preizolate – Avantaje și utilizare</a:t>
            </a:r>
          </a:p>
        </p:txBody>
      </p:sp>
      <p:sp>
        <p:nvSpPr>
          <p:cNvPr id="6" name="Substituent număr diapozitiv 5">
            <a:extLst>
              <a:ext uri="{FF2B5EF4-FFF2-40B4-BE49-F238E27FC236}">
                <a16:creationId xmlns:a16="http://schemas.microsoft.com/office/drawing/2014/main" id="{902A95C8-9C10-9447-A297-B970B499B81C}"/>
              </a:ext>
            </a:extLst>
          </p:cNvPr>
          <p:cNvSpPr>
            <a:spLocks noGrp="1"/>
          </p:cNvSpPr>
          <p:nvPr>
            <p:ph type="sldNum" sz="quarter" idx="12"/>
          </p:nvPr>
        </p:nvSpPr>
        <p:spPr/>
        <p:txBody>
          <a:bodyPr/>
          <a:lstStyle/>
          <a:p>
            <a:fld id="{8D581BC7-E183-40DB-AC97-C19EA4EB8894}" type="slidenum">
              <a:rPr lang="ro-RO" noProof="0" smtClean="0"/>
              <a:pPr/>
              <a:t>25</a:t>
            </a:fld>
            <a:endParaRPr lang="ro-RO" noProof="0" dirty="0"/>
          </a:p>
        </p:txBody>
      </p:sp>
      <p:sp>
        <p:nvSpPr>
          <p:cNvPr id="3" name="CasetăText 2">
            <a:extLst>
              <a:ext uri="{FF2B5EF4-FFF2-40B4-BE49-F238E27FC236}">
                <a16:creationId xmlns:a16="http://schemas.microsoft.com/office/drawing/2014/main" id="{699B74BA-9C51-C77C-4A67-BF22F04CAD4E}"/>
              </a:ext>
            </a:extLst>
          </p:cNvPr>
          <p:cNvSpPr txBox="1"/>
          <p:nvPr/>
        </p:nvSpPr>
        <p:spPr>
          <a:xfrm>
            <a:off x="736922" y="680480"/>
            <a:ext cx="10718156" cy="4524315"/>
          </a:xfrm>
          <a:prstGeom prst="rect">
            <a:avLst/>
          </a:prstGeom>
          <a:noFill/>
        </p:spPr>
        <p:txBody>
          <a:bodyPr wrap="square">
            <a:spAutoFit/>
          </a:bodyPr>
          <a:lstStyle/>
          <a:p>
            <a:pPr algn="just"/>
            <a:r>
              <a:rPr lang="ro-RO" b="1" u="sng" dirty="0">
                <a:solidFill>
                  <a:schemeClr val="bg2"/>
                </a:solidFill>
              </a:rPr>
              <a:t>Avantaje ale conductelor de oțel preizolate</a:t>
            </a:r>
            <a:endParaRPr lang="en-US" b="1" u="sng" dirty="0">
              <a:solidFill>
                <a:schemeClr val="bg2"/>
              </a:solidFill>
            </a:endParaRPr>
          </a:p>
          <a:p>
            <a:pPr algn="just"/>
            <a:endParaRPr lang="ro-RO" b="1" u="sng" dirty="0"/>
          </a:p>
          <a:p>
            <a:pPr algn="just">
              <a:buFont typeface="+mj-lt"/>
              <a:buAutoNum type="arabicPeriod"/>
            </a:pPr>
            <a:r>
              <a:rPr lang="ro-RO" b="1" dirty="0">
                <a:solidFill>
                  <a:schemeClr val="bg2"/>
                </a:solidFill>
              </a:rPr>
              <a:t>Reducerea pierderilor termice</a:t>
            </a:r>
            <a:r>
              <a:rPr lang="ro-RO" dirty="0">
                <a:solidFill>
                  <a:schemeClr val="bg2"/>
                </a:solidFill>
              </a:rPr>
              <a:t>:</a:t>
            </a:r>
          </a:p>
          <a:p>
            <a:pPr marL="742950" lvl="1" indent="-285750" algn="just">
              <a:buFont typeface="Arial" panose="020B0604020202020204" pitchFamily="34" charset="0"/>
              <a:buChar char="•"/>
            </a:pPr>
            <a:r>
              <a:rPr lang="ro-RO" dirty="0"/>
              <a:t>Izolația termică performantă reduce pierderile de căldură cu până la 40-60% față de conductele neizolate, ceea ce scade costurile energetice.</a:t>
            </a:r>
            <a:endParaRPr lang="en-US" dirty="0"/>
          </a:p>
          <a:p>
            <a:pPr marL="742950" lvl="1" indent="-285750" algn="just">
              <a:buFont typeface="Arial" panose="020B0604020202020204" pitchFamily="34" charset="0"/>
              <a:buChar char="•"/>
            </a:pPr>
            <a:endParaRPr lang="ro-RO" dirty="0"/>
          </a:p>
          <a:p>
            <a:pPr algn="just">
              <a:buFont typeface="+mj-lt"/>
              <a:buAutoNum type="arabicPeriod"/>
            </a:pPr>
            <a:r>
              <a:rPr lang="ro-RO" b="1" dirty="0">
                <a:solidFill>
                  <a:schemeClr val="bg2"/>
                </a:solidFill>
              </a:rPr>
              <a:t>Durată de viață lungă</a:t>
            </a:r>
            <a:r>
              <a:rPr lang="ro-RO" dirty="0">
                <a:solidFill>
                  <a:schemeClr val="bg2"/>
                </a:solidFill>
              </a:rPr>
              <a:t>:</a:t>
            </a:r>
          </a:p>
          <a:p>
            <a:pPr marL="742950" lvl="1" indent="-285750" algn="just">
              <a:buFont typeface="Arial" panose="020B0604020202020204" pitchFamily="34" charset="0"/>
              <a:buChar char="•"/>
            </a:pPr>
            <a:r>
              <a:rPr lang="ro-RO" dirty="0"/>
              <a:t>Stratul exterior de protecție și spuma izolatoare contribuie la o rezistență crescută împotriva coroziunii și deteriorării, extinzând durata de viață până la 30-50 de ani.</a:t>
            </a:r>
            <a:endParaRPr lang="en-US" dirty="0"/>
          </a:p>
          <a:p>
            <a:pPr marL="742950" lvl="1" indent="-285750" algn="just">
              <a:buFont typeface="Arial" panose="020B0604020202020204" pitchFamily="34" charset="0"/>
              <a:buChar char="•"/>
            </a:pPr>
            <a:endParaRPr lang="ro-RO" dirty="0"/>
          </a:p>
          <a:p>
            <a:pPr algn="just">
              <a:buFont typeface="+mj-lt"/>
              <a:buAutoNum type="arabicPeriod"/>
            </a:pPr>
            <a:r>
              <a:rPr lang="ro-RO" b="1" dirty="0">
                <a:solidFill>
                  <a:schemeClr val="bg2"/>
                </a:solidFill>
              </a:rPr>
              <a:t>Costuri de întreținere mai mici</a:t>
            </a:r>
            <a:r>
              <a:rPr lang="ro-RO" dirty="0">
                <a:solidFill>
                  <a:schemeClr val="bg2"/>
                </a:solidFill>
              </a:rPr>
              <a:t>:</a:t>
            </a:r>
          </a:p>
          <a:p>
            <a:pPr marL="742950" lvl="1" indent="-285750" algn="just">
              <a:buFont typeface="Arial" panose="020B0604020202020204" pitchFamily="34" charset="0"/>
              <a:buChar char="•"/>
            </a:pPr>
            <a:r>
              <a:rPr lang="ro-RO" dirty="0"/>
              <a:t>Datorită protecției împotriva coroziunii și a degradării termice, aceste conducte necesită mai puțină întreținere, ceea ce reduce costurile de operare.</a:t>
            </a:r>
            <a:endParaRPr lang="en-US" dirty="0"/>
          </a:p>
          <a:p>
            <a:pPr marL="742950" lvl="1" indent="-285750" algn="just">
              <a:buFont typeface="Arial" panose="020B0604020202020204" pitchFamily="34" charset="0"/>
              <a:buChar char="•"/>
            </a:pPr>
            <a:endParaRPr lang="ro-RO" dirty="0"/>
          </a:p>
          <a:p>
            <a:pPr algn="just">
              <a:buFont typeface="+mj-lt"/>
              <a:buAutoNum type="arabicPeriod"/>
            </a:pPr>
            <a:r>
              <a:rPr lang="ro-RO" b="1" dirty="0">
                <a:solidFill>
                  <a:schemeClr val="bg2"/>
                </a:solidFill>
              </a:rPr>
              <a:t>Flexibilitate în instalare</a:t>
            </a:r>
            <a:r>
              <a:rPr lang="ro-RO" dirty="0">
                <a:solidFill>
                  <a:schemeClr val="bg2"/>
                </a:solidFill>
              </a:rPr>
              <a:t>:</a:t>
            </a:r>
          </a:p>
          <a:p>
            <a:pPr marL="742950" lvl="1" indent="-285750" algn="just">
              <a:buFont typeface="Arial" panose="020B0604020202020204" pitchFamily="34" charset="0"/>
              <a:buChar char="•"/>
            </a:pPr>
            <a:r>
              <a:rPr lang="ro-RO" dirty="0"/>
              <a:t>Sunt disponibile pentru instalare atât îngropată, cât și supraterană, în funcție de nevoile proiectului.</a:t>
            </a:r>
          </a:p>
        </p:txBody>
      </p:sp>
    </p:spTree>
    <p:extLst>
      <p:ext uri="{BB962C8B-B14F-4D97-AF65-F5344CB8AC3E}">
        <p14:creationId xmlns:p14="http://schemas.microsoft.com/office/powerpoint/2010/main" val="3010996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9BBFF-0500-3411-82BB-0C981BA10B69}"/>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051AB4AD-3268-2F48-FBEF-90C18210E02E}"/>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B7649AF5-04E0-0613-4B7F-C897B5B73D1F}"/>
              </a:ext>
            </a:extLst>
          </p:cNvPr>
          <p:cNvSpPr>
            <a:spLocks noGrp="1"/>
          </p:cNvSpPr>
          <p:nvPr>
            <p:ph type="ftr" sz="quarter" idx="11"/>
          </p:nvPr>
        </p:nvSpPr>
        <p:spPr>
          <a:xfrm>
            <a:off x="1169959" y="5878720"/>
            <a:ext cx="3830057" cy="298800"/>
          </a:xfrm>
        </p:spPr>
        <p:txBody>
          <a:bodyPr/>
          <a:lstStyle/>
          <a:p>
            <a:r>
              <a:rPr lang="ro-RO" noProof="0" dirty="0"/>
              <a:t>Conducte din oțel preizolate – Avantaje și utilizare</a:t>
            </a:r>
          </a:p>
        </p:txBody>
      </p:sp>
      <p:sp>
        <p:nvSpPr>
          <p:cNvPr id="6" name="Substituent număr diapozitiv 5">
            <a:extLst>
              <a:ext uri="{FF2B5EF4-FFF2-40B4-BE49-F238E27FC236}">
                <a16:creationId xmlns:a16="http://schemas.microsoft.com/office/drawing/2014/main" id="{49EE8CC5-E8E2-73DE-150F-0223990BE6A6}"/>
              </a:ext>
            </a:extLst>
          </p:cNvPr>
          <p:cNvSpPr>
            <a:spLocks noGrp="1"/>
          </p:cNvSpPr>
          <p:nvPr>
            <p:ph type="sldNum" sz="quarter" idx="12"/>
          </p:nvPr>
        </p:nvSpPr>
        <p:spPr/>
        <p:txBody>
          <a:bodyPr/>
          <a:lstStyle/>
          <a:p>
            <a:fld id="{8D581BC7-E183-40DB-AC97-C19EA4EB8894}" type="slidenum">
              <a:rPr lang="ro-RO" noProof="0" smtClean="0"/>
              <a:pPr/>
              <a:t>26</a:t>
            </a:fld>
            <a:endParaRPr lang="ro-RO" noProof="0" dirty="0"/>
          </a:p>
        </p:txBody>
      </p:sp>
      <p:sp>
        <p:nvSpPr>
          <p:cNvPr id="9" name="CasetăText 8">
            <a:extLst>
              <a:ext uri="{FF2B5EF4-FFF2-40B4-BE49-F238E27FC236}">
                <a16:creationId xmlns:a16="http://schemas.microsoft.com/office/drawing/2014/main" id="{69BBD606-DF63-772D-5993-77226F726AB5}"/>
              </a:ext>
            </a:extLst>
          </p:cNvPr>
          <p:cNvSpPr txBox="1"/>
          <p:nvPr/>
        </p:nvSpPr>
        <p:spPr>
          <a:xfrm>
            <a:off x="493854" y="3174357"/>
            <a:ext cx="11204291" cy="2585323"/>
          </a:xfrm>
          <a:prstGeom prst="rect">
            <a:avLst/>
          </a:prstGeom>
          <a:noFill/>
        </p:spPr>
        <p:txBody>
          <a:bodyPr wrap="square">
            <a:spAutoFit/>
          </a:bodyPr>
          <a:lstStyle/>
          <a:p>
            <a:pPr algn="just"/>
            <a:r>
              <a:rPr lang="ro-RO" b="1" u="sng" dirty="0">
                <a:solidFill>
                  <a:schemeClr val="bg2"/>
                </a:solidFill>
              </a:rPr>
              <a:t>Aplicații ale conductelor de oțel preizolate</a:t>
            </a:r>
            <a:endParaRPr lang="en-US" b="1" u="sng" dirty="0">
              <a:solidFill>
                <a:schemeClr val="bg2"/>
              </a:solidFill>
            </a:endParaRPr>
          </a:p>
          <a:p>
            <a:pPr algn="just"/>
            <a:endParaRPr lang="ro-RO" b="1" u="sng" dirty="0"/>
          </a:p>
          <a:p>
            <a:pPr algn="just"/>
            <a:r>
              <a:rPr lang="en-US" b="1" dirty="0"/>
              <a:t>1. </a:t>
            </a:r>
            <a:r>
              <a:rPr lang="ro-RO" b="1" dirty="0"/>
              <a:t>Sisteme de termoficare urbană</a:t>
            </a:r>
            <a:r>
              <a:rPr lang="ro-RO" dirty="0"/>
              <a:t>:</a:t>
            </a:r>
          </a:p>
          <a:p>
            <a:pPr marL="742950" lvl="1" indent="-285750" algn="just">
              <a:buFont typeface="Arial" panose="020B0604020202020204" pitchFamily="34" charset="0"/>
              <a:buChar char="•"/>
            </a:pPr>
            <a:r>
              <a:rPr lang="ro-RO" dirty="0"/>
              <a:t>Utilizate pe scară largă în rețelele de distribuție a căldurii, unde transportul eficient al apei calde sau al aburului este esențial.</a:t>
            </a:r>
            <a:endParaRPr lang="en-US" dirty="0"/>
          </a:p>
          <a:p>
            <a:pPr marL="742950" lvl="1" indent="-285750" algn="just">
              <a:buFont typeface="Arial" panose="020B0604020202020204" pitchFamily="34" charset="0"/>
              <a:buChar char="•"/>
            </a:pPr>
            <a:endParaRPr lang="ro-RO" dirty="0"/>
          </a:p>
          <a:p>
            <a:pPr algn="just"/>
            <a:r>
              <a:rPr lang="en-US" b="1" dirty="0"/>
              <a:t>2. </a:t>
            </a:r>
            <a:r>
              <a:rPr lang="ro-RO" b="1" dirty="0"/>
              <a:t>Răcire industrială</a:t>
            </a:r>
            <a:r>
              <a:rPr lang="ro-RO" dirty="0"/>
              <a:t>:</a:t>
            </a:r>
          </a:p>
          <a:p>
            <a:pPr marL="450850" indent="266700" algn="just">
              <a:buFont typeface="Arial" panose="020B0604020202020204" pitchFamily="34" charset="0"/>
              <a:buChar char="•"/>
            </a:pPr>
            <a:r>
              <a:rPr lang="ro-RO" dirty="0"/>
              <a:t> În sisteme de răcire sau distribuție a apei reci, unde este nevoie de izolare pentru a preveni condensul și pierderile termice.</a:t>
            </a:r>
          </a:p>
        </p:txBody>
      </p:sp>
      <p:pic>
        <p:nvPicPr>
          <p:cNvPr id="7" name="Imagine 6">
            <a:extLst>
              <a:ext uri="{FF2B5EF4-FFF2-40B4-BE49-F238E27FC236}">
                <a16:creationId xmlns:a16="http://schemas.microsoft.com/office/drawing/2014/main" id="{AEDE2DFF-2EA7-81D7-0F04-569033BB5171}"/>
              </a:ext>
            </a:extLst>
          </p:cNvPr>
          <p:cNvPicPr>
            <a:picLocks noChangeAspect="1"/>
          </p:cNvPicPr>
          <p:nvPr/>
        </p:nvPicPr>
        <p:blipFill>
          <a:blip r:embed="rId2"/>
          <a:srcRect r="461"/>
          <a:stretch/>
        </p:blipFill>
        <p:spPr>
          <a:xfrm>
            <a:off x="813730" y="815457"/>
            <a:ext cx="10564538" cy="2117499"/>
          </a:xfrm>
          <a:prstGeom prst="rect">
            <a:avLst/>
          </a:prstGeom>
          <a:ln>
            <a:noFill/>
          </a:ln>
          <a:effectLst>
            <a:outerShdw blurRad="292100" dist="139700" dir="2700000" algn="tl" rotWithShape="0">
              <a:srgbClr val="333333">
                <a:alpha val="65000"/>
              </a:srgbClr>
            </a:outerShdw>
          </a:effectLst>
        </p:spPr>
      </p:pic>
      <p:sp>
        <p:nvSpPr>
          <p:cNvPr id="10" name="CasetăText 9">
            <a:extLst>
              <a:ext uri="{FF2B5EF4-FFF2-40B4-BE49-F238E27FC236}">
                <a16:creationId xmlns:a16="http://schemas.microsoft.com/office/drawing/2014/main" id="{B1A380B8-4380-B04E-737A-A0C52665BF59}"/>
              </a:ext>
            </a:extLst>
          </p:cNvPr>
          <p:cNvSpPr txBox="1"/>
          <p:nvPr/>
        </p:nvSpPr>
        <p:spPr>
          <a:xfrm>
            <a:off x="493854" y="250890"/>
            <a:ext cx="7110713" cy="646331"/>
          </a:xfrm>
          <a:prstGeom prst="rect">
            <a:avLst/>
          </a:prstGeom>
          <a:noFill/>
        </p:spPr>
        <p:txBody>
          <a:bodyPr wrap="square">
            <a:spAutoFit/>
          </a:bodyPr>
          <a:lstStyle/>
          <a:p>
            <a:pPr algn="just"/>
            <a:r>
              <a:rPr lang="ro-RO" b="1" u="sng" dirty="0">
                <a:solidFill>
                  <a:schemeClr val="bg2"/>
                </a:solidFill>
              </a:rPr>
              <a:t>Dezavantaje</a:t>
            </a:r>
            <a:r>
              <a:rPr lang="ro-RO" b="1" u="sng" dirty="0">
                <a:solidFill>
                  <a:schemeClr val="tx2"/>
                </a:solidFill>
              </a:rPr>
              <a:t> ale conductelor de oțel preizolate – impactul ecologic</a:t>
            </a:r>
            <a:endParaRPr lang="en-US" b="1" u="sng" dirty="0">
              <a:solidFill>
                <a:schemeClr val="tx2"/>
              </a:solidFill>
            </a:endParaRPr>
          </a:p>
          <a:p>
            <a:pPr algn="just"/>
            <a:endParaRPr lang="ro-RO" b="1" u="sng" dirty="0"/>
          </a:p>
        </p:txBody>
      </p:sp>
    </p:spTree>
    <p:extLst>
      <p:ext uri="{BB962C8B-B14F-4D97-AF65-F5344CB8AC3E}">
        <p14:creationId xmlns:p14="http://schemas.microsoft.com/office/powerpoint/2010/main" val="210398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noProof="0" dirty="0"/>
              <a:t>29.10.2025</a:t>
            </a:r>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27</a:t>
            </a:fld>
            <a:endParaRPr lang="ro-RO" noProof="0"/>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7" name="CasetăText 6">
            <a:extLst>
              <a:ext uri="{FF2B5EF4-FFF2-40B4-BE49-F238E27FC236}">
                <a16:creationId xmlns:a16="http://schemas.microsoft.com/office/drawing/2014/main" id="{7A9C5072-0864-D70C-516C-A38AC5BC09E3}"/>
              </a:ext>
            </a:extLst>
          </p:cNvPr>
          <p:cNvSpPr txBox="1"/>
          <p:nvPr/>
        </p:nvSpPr>
        <p:spPr>
          <a:xfrm>
            <a:off x="933855" y="403940"/>
            <a:ext cx="10711774" cy="5355312"/>
          </a:xfrm>
          <a:prstGeom prst="rect">
            <a:avLst/>
          </a:prstGeom>
          <a:noFill/>
        </p:spPr>
        <p:txBody>
          <a:bodyPr wrap="square">
            <a:spAutoFit/>
          </a:bodyPr>
          <a:lstStyle/>
          <a:p>
            <a:pPr rtl="0" fontAlgn="base">
              <a:buFont typeface="+mj-lt"/>
              <a:buAutoNum type="arabicPeriod"/>
            </a:pPr>
            <a:r>
              <a:rPr lang="ro-RO" sz="1800" b="1" i="0" u="none" strike="noStrike" dirty="0">
                <a:solidFill>
                  <a:schemeClr val="bg2"/>
                </a:solidFill>
                <a:effectLst/>
              </a:rPr>
              <a:t>Care sunt avantajele conductelor sudate longitudinal?</a:t>
            </a:r>
          </a:p>
          <a:p>
            <a:pPr marL="449580" rtl="0">
              <a:buNone/>
            </a:pPr>
            <a:r>
              <a:rPr lang="ro-RO" sz="1800" b="0" i="0" u="none" strike="noStrike" dirty="0">
                <a:solidFill>
                  <a:schemeClr val="bg2"/>
                </a:solidFill>
                <a:effectLst/>
              </a:rPr>
              <a:t>a) Cost de producție mai scăzut</a:t>
            </a:r>
            <a:br>
              <a:rPr lang="ro-RO" sz="1800" b="0" i="0" u="none" strike="noStrike" dirty="0">
                <a:solidFill>
                  <a:schemeClr val="bg2"/>
                </a:solidFill>
                <a:effectLst/>
              </a:rPr>
            </a:br>
            <a:r>
              <a:rPr lang="ro-RO" sz="1800" b="0" i="0" u="none" strike="noStrike" dirty="0">
                <a:solidFill>
                  <a:schemeClr val="bg2"/>
                </a:solidFill>
                <a:effectLst/>
              </a:rPr>
              <a:t>b) Rezistență mai mare la presiuni foarte mari</a:t>
            </a:r>
            <a:br>
              <a:rPr lang="ro-RO" sz="1800" b="0" i="0" u="none" strike="noStrike" dirty="0">
                <a:solidFill>
                  <a:schemeClr val="bg2"/>
                </a:solidFill>
                <a:effectLst/>
              </a:rPr>
            </a:br>
            <a:r>
              <a:rPr lang="ro-RO" sz="1800" b="0" i="0" u="none" strike="noStrike" dirty="0">
                <a:solidFill>
                  <a:schemeClr val="bg2"/>
                </a:solidFill>
                <a:effectLst/>
              </a:rPr>
              <a:t>c) Timp de producție mai rapid</a:t>
            </a:r>
            <a:br>
              <a:rPr lang="ro-RO" sz="1800" b="0" i="0" u="none" strike="noStrike" dirty="0">
                <a:solidFill>
                  <a:schemeClr val="bg2"/>
                </a:solidFill>
                <a:effectLst/>
              </a:rPr>
            </a:br>
            <a:r>
              <a:rPr lang="ro-RO" sz="1800" b="0" i="0" u="none" strike="noStrike" dirty="0">
                <a:solidFill>
                  <a:schemeClr val="bg2"/>
                </a:solidFill>
                <a:effectLst/>
              </a:rPr>
              <a:t>d) Pot fi fabricate pentru diametre foarte mari</a:t>
            </a:r>
            <a:endParaRPr lang="ro-RO" b="0" dirty="0">
              <a:solidFill>
                <a:schemeClr val="bg2"/>
              </a:solidFill>
              <a:effectLst/>
            </a:endParaRPr>
          </a:p>
          <a:p>
            <a:pPr indent="449580" rtl="0">
              <a:buNone/>
            </a:pPr>
            <a:endParaRPr lang="en-US" sz="1800" b="0" i="0" u="none" strike="noStrike" dirty="0">
              <a:solidFill>
                <a:schemeClr val="bg2"/>
              </a:solidFill>
              <a:effectLst/>
            </a:endParaRPr>
          </a:p>
          <a:p>
            <a:pPr indent="449580" rtl="0">
              <a:buNone/>
            </a:pPr>
            <a:endParaRPr lang="ro-RO" b="0" dirty="0">
              <a:solidFill>
                <a:schemeClr val="bg2"/>
              </a:solidFill>
              <a:effectLst/>
            </a:endParaRPr>
          </a:p>
          <a:p>
            <a:pPr rtl="0" fontAlgn="base">
              <a:buFont typeface="+mj-lt"/>
              <a:buAutoNum type="arabicPeriod" startAt="2"/>
            </a:pPr>
            <a:r>
              <a:rPr lang="ro-RO" sz="1800" b="1" i="0" u="none" strike="noStrike" dirty="0">
                <a:solidFill>
                  <a:schemeClr val="bg2"/>
                </a:solidFill>
                <a:effectLst/>
              </a:rPr>
              <a:t>Pentru ce aplicații sunt recomandate conductele fără sudură?</a:t>
            </a:r>
          </a:p>
          <a:p>
            <a:pPr marL="449580" rtl="0">
              <a:buNone/>
            </a:pPr>
            <a:r>
              <a:rPr lang="ro-RO" sz="1800" b="0" i="0" u="none" strike="noStrike" dirty="0">
                <a:solidFill>
                  <a:schemeClr val="bg2"/>
                </a:solidFill>
                <a:effectLst/>
              </a:rPr>
              <a:t>a) Aplicații cu presiuni ridicate, cum ar fi rețelele abur</a:t>
            </a:r>
            <a:br>
              <a:rPr lang="ro-RO" sz="1800" b="0" i="0" u="none" strike="noStrike" dirty="0">
                <a:solidFill>
                  <a:schemeClr val="bg2"/>
                </a:solidFill>
                <a:effectLst/>
              </a:rPr>
            </a:br>
            <a:r>
              <a:rPr lang="ro-RO" sz="1800" b="0" i="0" u="none" strike="noStrike" dirty="0">
                <a:solidFill>
                  <a:schemeClr val="bg2"/>
                </a:solidFill>
                <a:effectLst/>
              </a:rPr>
              <a:t>b) Aplicații cu presiuni medii</a:t>
            </a:r>
            <a:br>
              <a:rPr lang="ro-RO" sz="1800" b="0" i="0" u="none" strike="noStrike" dirty="0">
                <a:solidFill>
                  <a:schemeClr val="bg2"/>
                </a:solidFill>
                <a:effectLst/>
              </a:rPr>
            </a:br>
            <a:r>
              <a:rPr lang="ro-RO" sz="1800" b="0" i="0" u="none" strike="noStrike" dirty="0">
                <a:solidFill>
                  <a:schemeClr val="bg2"/>
                </a:solidFill>
                <a:effectLst/>
              </a:rPr>
              <a:t>c) Aplicații unde este nevoie de o rezistență mai mare</a:t>
            </a:r>
            <a:br>
              <a:rPr lang="ro-RO" sz="1800" b="0" i="0" u="none" strike="noStrike" dirty="0">
                <a:solidFill>
                  <a:schemeClr val="bg2"/>
                </a:solidFill>
                <a:effectLst/>
              </a:rPr>
            </a:br>
            <a:r>
              <a:rPr lang="ro-RO" sz="1800" b="0" i="0" u="none" strike="noStrike" dirty="0">
                <a:solidFill>
                  <a:schemeClr val="bg2"/>
                </a:solidFill>
                <a:effectLst/>
              </a:rPr>
              <a:t>d) Aplicații cu diametre foarte mari</a:t>
            </a:r>
            <a:endParaRPr lang="ro-RO" b="0" dirty="0">
              <a:solidFill>
                <a:schemeClr val="bg2"/>
              </a:solidFill>
              <a:effectLst/>
            </a:endParaRPr>
          </a:p>
          <a:p>
            <a:pPr indent="449580" rtl="0">
              <a:buNone/>
            </a:pPr>
            <a:endParaRPr lang="en-US" sz="1800" b="0" i="0" u="none" strike="noStrike" dirty="0">
              <a:solidFill>
                <a:schemeClr val="bg2"/>
              </a:solidFill>
              <a:effectLst/>
            </a:endParaRPr>
          </a:p>
          <a:p>
            <a:pPr indent="449580" rtl="0">
              <a:buNone/>
            </a:pPr>
            <a:endParaRPr lang="ro-RO" b="0" dirty="0">
              <a:solidFill>
                <a:schemeClr val="bg2"/>
              </a:solidFill>
              <a:effectLst/>
            </a:endParaRPr>
          </a:p>
          <a:p>
            <a:pPr rtl="0" fontAlgn="base">
              <a:buFont typeface="+mj-lt"/>
              <a:buAutoNum type="arabicPeriod" startAt="3"/>
            </a:pPr>
            <a:r>
              <a:rPr lang="ro-RO" sz="1800" b="1" i="0" u="none" strike="noStrike" dirty="0">
                <a:solidFill>
                  <a:schemeClr val="bg2"/>
                </a:solidFill>
                <a:effectLst/>
              </a:rPr>
              <a:t>În ce tipuri de instalații sunt folosite conductele din oțel inoxidabil?</a:t>
            </a:r>
          </a:p>
          <a:p>
            <a:pPr marL="449580" rtl="0">
              <a:buNone/>
            </a:pPr>
            <a:r>
              <a:rPr lang="ro-RO" sz="1800" b="0" i="0" u="none" strike="noStrike" dirty="0">
                <a:solidFill>
                  <a:schemeClr val="bg2"/>
                </a:solidFill>
                <a:effectLst/>
              </a:rPr>
              <a:t>a) Instalații sanitare</a:t>
            </a:r>
            <a:br>
              <a:rPr lang="ro-RO" sz="1800" b="0" i="0" u="none" strike="noStrike" dirty="0">
                <a:solidFill>
                  <a:schemeClr val="bg2"/>
                </a:solidFill>
                <a:effectLst/>
              </a:rPr>
            </a:br>
            <a:r>
              <a:rPr lang="ro-RO" sz="1800" b="0" i="0" u="none" strike="noStrike" dirty="0">
                <a:solidFill>
                  <a:schemeClr val="bg2"/>
                </a:solidFill>
                <a:effectLst/>
              </a:rPr>
              <a:t>b) Instalații de încălzire și răcire</a:t>
            </a:r>
            <a:br>
              <a:rPr lang="ro-RO" sz="1800" b="0" i="0" u="none" strike="noStrike" dirty="0">
                <a:solidFill>
                  <a:schemeClr val="bg2"/>
                </a:solidFill>
                <a:effectLst/>
              </a:rPr>
            </a:br>
            <a:r>
              <a:rPr lang="ro-RO" sz="1800" b="0" i="0" u="none" strike="noStrike" dirty="0">
                <a:solidFill>
                  <a:schemeClr val="bg2"/>
                </a:solidFill>
                <a:effectLst/>
              </a:rPr>
              <a:t>c) Sisteme de protecție împotriva incendiilor</a:t>
            </a:r>
            <a:br>
              <a:rPr lang="ro-RO" sz="1800" b="0" i="0" u="none" strike="noStrike" dirty="0">
                <a:solidFill>
                  <a:schemeClr val="bg2"/>
                </a:solidFill>
                <a:effectLst/>
              </a:rPr>
            </a:br>
            <a:r>
              <a:rPr lang="ro-RO" sz="1800" b="0" i="0" u="none" strike="noStrike" dirty="0">
                <a:solidFill>
                  <a:schemeClr val="bg2"/>
                </a:solidFill>
                <a:effectLst/>
              </a:rPr>
              <a:t>d) Instalații de transport al gazelor naturale</a:t>
            </a:r>
            <a:endParaRPr lang="ro-RO" b="0" dirty="0">
              <a:solidFill>
                <a:schemeClr val="bg2"/>
              </a:solidFill>
              <a:effectLst/>
            </a:endParaRPr>
          </a:p>
        </p:txBody>
      </p:sp>
      <p:sp>
        <p:nvSpPr>
          <p:cNvPr id="8" name="Dreptunghi 7">
            <a:extLst>
              <a:ext uri="{FF2B5EF4-FFF2-40B4-BE49-F238E27FC236}">
                <a16:creationId xmlns:a16="http://schemas.microsoft.com/office/drawing/2014/main" id="{48E12C6A-42F4-C44D-F26F-62DEF5A74D61}"/>
              </a:ext>
            </a:extLst>
          </p:cNvPr>
          <p:cNvSpPr/>
          <p:nvPr/>
        </p:nvSpPr>
        <p:spPr>
          <a:xfrm>
            <a:off x="933855" y="443140"/>
            <a:ext cx="5453974" cy="2713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9" name="Săgeată: dreapta 8">
            <a:extLst>
              <a:ext uri="{FF2B5EF4-FFF2-40B4-BE49-F238E27FC236}">
                <a16:creationId xmlns:a16="http://schemas.microsoft.com/office/drawing/2014/main" id="{84A5E82F-08F7-F133-52E8-E72417F433C5}"/>
              </a:ext>
            </a:extLst>
          </p:cNvPr>
          <p:cNvSpPr/>
          <p:nvPr/>
        </p:nvSpPr>
        <p:spPr>
          <a:xfrm>
            <a:off x="1094873" y="75704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0" name="Săgeată: dreapta 9">
            <a:extLst>
              <a:ext uri="{FF2B5EF4-FFF2-40B4-BE49-F238E27FC236}">
                <a16:creationId xmlns:a16="http://schemas.microsoft.com/office/drawing/2014/main" id="{CF9867B7-C0FE-E454-52AD-E740F11C9D5E}"/>
              </a:ext>
            </a:extLst>
          </p:cNvPr>
          <p:cNvSpPr/>
          <p:nvPr/>
        </p:nvSpPr>
        <p:spPr>
          <a:xfrm>
            <a:off x="1089498" y="1308039"/>
            <a:ext cx="322036" cy="265661"/>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1" name="Dreptunghi 10">
            <a:extLst>
              <a:ext uri="{FF2B5EF4-FFF2-40B4-BE49-F238E27FC236}">
                <a16:creationId xmlns:a16="http://schemas.microsoft.com/office/drawing/2014/main" id="{0677A0DF-2BDF-8B00-0218-483AD4E83C32}"/>
              </a:ext>
            </a:extLst>
          </p:cNvPr>
          <p:cNvSpPr/>
          <p:nvPr/>
        </p:nvSpPr>
        <p:spPr>
          <a:xfrm>
            <a:off x="933855" y="2356247"/>
            <a:ext cx="6157608" cy="2713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2" name="Săgeată: dreapta 11">
            <a:extLst>
              <a:ext uri="{FF2B5EF4-FFF2-40B4-BE49-F238E27FC236}">
                <a16:creationId xmlns:a16="http://schemas.microsoft.com/office/drawing/2014/main" id="{90297501-D67D-9F07-2743-D230CB555067}"/>
              </a:ext>
            </a:extLst>
          </p:cNvPr>
          <p:cNvSpPr/>
          <p:nvPr/>
        </p:nvSpPr>
        <p:spPr>
          <a:xfrm>
            <a:off x="1089498" y="268208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3" name="Săgeată: dreapta 12">
            <a:extLst>
              <a:ext uri="{FF2B5EF4-FFF2-40B4-BE49-F238E27FC236}">
                <a16:creationId xmlns:a16="http://schemas.microsoft.com/office/drawing/2014/main" id="{171F7597-D1FF-057F-9882-7BB25D389060}"/>
              </a:ext>
            </a:extLst>
          </p:cNvPr>
          <p:cNvSpPr/>
          <p:nvPr/>
        </p:nvSpPr>
        <p:spPr>
          <a:xfrm>
            <a:off x="1102928" y="3215421"/>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4" name="Dreptunghi 13">
            <a:extLst>
              <a:ext uri="{FF2B5EF4-FFF2-40B4-BE49-F238E27FC236}">
                <a16:creationId xmlns:a16="http://schemas.microsoft.com/office/drawing/2014/main" id="{00FB94B9-310D-16CB-8027-46BBE628361D}"/>
              </a:ext>
            </a:extLst>
          </p:cNvPr>
          <p:cNvSpPr/>
          <p:nvPr/>
        </p:nvSpPr>
        <p:spPr>
          <a:xfrm>
            <a:off x="933854" y="4269354"/>
            <a:ext cx="6634263" cy="280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Săgeată: dreapta 14">
            <a:extLst>
              <a:ext uri="{FF2B5EF4-FFF2-40B4-BE49-F238E27FC236}">
                <a16:creationId xmlns:a16="http://schemas.microsoft.com/office/drawing/2014/main" id="{DFBD30AB-4ADB-6263-40D7-70215778BB03}"/>
              </a:ext>
            </a:extLst>
          </p:cNvPr>
          <p:cNvSpPr/>
          <p:nvPr/>
        </p:nvSpPr>
        <p:spPr>
          <a:xfrm>
            <a:off x="1070472" y="4622456"/>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0D616D82-10FE-1DD7-55F4-7FCBE337CE0D}"/>
              </a:ext>
            </a:extLst>
          </p:cNvPr>
          <p:cNvSpPr/>
          <p:nvPr/>
        </p:nvSpPr>
        <p:spPr>
          <a:xfrm>
            <a:off x="1081653" y="4859551"/>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Săgeată: dreapta 16">
            <a:extLst>
              <a:ext uri="{FF2B5EF4-FFF2-40B4-BE49-F238E27FC236}">
                <a16:creationId xmlns:a16="http://schemas.microsoft.com/office/drawing/2014/main" id="{8DCC9057-A94E-BD4F-59FF-A3A518AF0616}"/>
              </a:ext>
            </a:extLst>
          </p:cNvPr>
          <p:cNvSpPr/>
          <p:nvPr/>
        </p:nvSpPr>
        <p:spPr>
          <a:xfrm>
            <a:off x="1090951" y="5158830"/>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3286154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arn(inVertic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arn(inVertical)">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D9951-76B0-255D-8D29-E2D6C4496B58}"/>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90C48619-8EE5-3422-3189-2270BD5D4808}"/>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noProof="0" dirty="0"/>
              <a:t>29.10.2025</a:t>
            </a:r>
          </a:p>
        </p:txBody>
      </p:sp>
      <p:sp>
        <p:nvSpPr>
          <p:cNvPr id="4" name="Substituent număr diapozitiv 3">
            <a:extLst>
              <a:ext uri="{FF2B5EF4-FFF2-40B4-BE49-F238E27FC236}">
                <a16:creationId xmlns:a16="http://schemas.microsoft.com/office/drawing/2014/main" id="{F3E3376C-E107-E3C1-E1CF-5C4F30A79B6F}"/>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28</a:t>
            </a:fld>
            <a:endParaRPr lang="ro-RO" noProof="0"/>
          </a:p>
        </p:txBody>
      </p:sp>
      <p:sp>
        <p:nvSpPr>
          <p:cNvPr id="6" name="Substituent subsol 2">
            <a:extLst>
              <a:ext uri="{FF2B5EF4-FFF2-40B4-BE49-F238E27FC236}">
                <a16:creationId xmlns:a16="http://schemas.microsoft.com/office/drawing/2014/main" id="{37BAE907-0AF9-4130-6E78-F093BD2F20F0}"/>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5" name="CasetăText 4">
            <a:extLst>
              <a:ext uri="{FF2B5EF4-FFF2-40B4-BE49-F238E27FC236}">
                <a16:creationId xmlns:a16="http://schemas.microsoft.com/office/drawing/2014/main" id="{23D3B78D-E9CE-D365-D3E8-B2AA200154D7}"/>
              </a:ext>
            </a:extLst>
          </p:cNvPr>
          <p:cNvSpPr txBox="1"/>
          <p:nvPr/>
        </p:nvSpPr>
        <p:spPr>
          <a:xfrm>
            <a:off x="955888" y="433999"/>
            <a:ext cx="10892401" cy="5632311"/>
          </a:xfrm>
          <a:prstGeom prst="rect">
            <a:avLst/>
          </a:prstGeom>
          <a:noFill/>
        </p:spPr>
        <p:txBody>
          <a:bodyPr wrap="square">
            <a:spAutoFit/>
          </a:bodyPr>
          <a:lstStyle/>
          <a:p>
            <a:pPr rtl="0" fontAlgn="base"/>
            <a:r>
              <a:rPr lang="en-US" sz="1800" b="1" i="0" u="none" strike="noStrike" dirty="0">
                <a:solidFill>
                  <a:schemeClr val="bg2"/>
                </a:solidFill>
                <a:effectLst/>
              </a:rPr>
              <a:t>4. </a:t>
            </a:r>
            <a:r>
              <a:rPr lang="ro-RO" sz="1800" b="1" i="0" u="none" strike="noStrike" dirty="0">
                <a:solidFill>
                  <a:schemeClr val="bg2"/>
                </a:solidFill>
                <a:effectLst/>
              </a:rPr>
              <a:t>Care dintre afirmațiile următoare sunt dezavantaje ale conductelor sudate longitudinal?</a:t>
            </a:r>
          </a:p>
          <a:p>
            <a:pPr marL="449580" rtl="0">
              <a:buNone/>
            </a:pPr>
            <a:r>
              <a:rPr lang="ro-RO" sz="1800" b="0" i="0" u="none" strike="noStrike" dirty="0">
                <a:solidFill>
                  <a:schemeClr val="bg2"/>
                </a:solidFill>
                <a:effectLst/>
              </a:rPr>
              <a:t>a) Nu sunt potrivite pentru aplicații de înaltă presiune</a:t>
            </a:r>
            <a:br>
              <a:rPr lang="ro-RO" sz="1800" b="0" i="0" u="none" strike="noStrike" dirty="0">
                <a:solidFill>
                  <a:schemeClr val="bg2"/>
                </a:solidFill>
                <a:effectLst/>
              </a:rPr>
            </a:br>
            <a:r>
              <a:rPr lang="ro-RO" sz="1800" b="0" i="0" u="none" strike="noStrike" dirty="0">
                <a:solidFill>
                  <a:schemeClr val="bg2"/>
                </a:solidFill>
                <a:effectLst/>
              </a:rPr>
              <a:t>b) Sunt mai scumpe decât conductele nesudate</a:t>
            </a:r>
            <a:br>
              <a:rPr lang="ro-RO" sz="1800" b="0" i="0" u="none" strike="noStrike" dirty="0">
                <a:solidFill>
                  <a:schemeClr val="bg2"/>
                </a:solidFill>
                <a:effectLst/>
              </a:rPr>
            </a:br>
            <a:r>
              <a:rPr lang="ro-RO" sz="1800" b="0" i="0" u="none" strike="noStrike" dirty="0">
                <a:solidFill>
                  <a:schemeClr val="bg2"/>
                </a:solidFill>
                <a:effectLst/>
              </a:rPr>
              <a:t>c) Limitări la diametre foarte mari</a:t>
            </a:r>
            <a:br>
              <a:rPr lang="ro-RO" sz="1800" b="0" i="0" u="none" strike="noStrike" dirty="0">
                <a:solidFill>
                  <a:schemeClr val="bg2"/>
                </a:solidFill>
                <a:effectLst/>
              </a:rPr>
            </a:br>
            <a:r>
              <a:rPr lang="ro-RO" sz="1800" b="0" i="0" u="none" strike="noStrike" dirty="0">
                <a:solidFill>
                  <a:schemeClr val="bg2"/>
                </a:solidFill>
                <a:effectLst/>
              </a:rPr>
              <a:t>d) Necesită mai mult timp de producție</a:t>
            </a:r>
            <a:endParaRPr lang="ro-RO" b="0" dirty="0">
              <a:solidFill>
                <a:schemeClr val="bg2"/>
              </a:solidFill>
              <a:effectLst/>
            </a:endParaRPr>
          </a:p>
          <a:p>
            <a:pPr fontAlgn="base"/>
            <a:endParaRPr lang="en-US" dirty="0"/>
          </a:p>
          <a:p>
            <a:pPr fontAlgn="base"/>
            <a:br>
              <a:rPr lang="ro-RO" dirty="0"/>
            </a:br>
            <a:r>
              <a:rPr lang="en-US" b="1" dirty="0">
                <a:solidFill>
                  <a:schemeClr val="bg2"/>
                </a:solidFill>
              </a:rPr>
              <a:t>5. </a:t>
            </a:r>
            <a:r>
              <a:rPr lang="ro-RO" b="1" dirty="0">
                <a:solidFill>
                  <a:schemeClr val="bg2"/>
                </a:solidFill>
              </a:rPr>
              <a:t>Care dintre afirmațiile de mai jos sunt corecte în legătură cu fabricarea conductelor sudate longitudinal?</a:t>
            </a:r>
          </a:p>
          <a:p>
            <a:pPr marL="447675" indent="-447675"/>
            <a:r>
              <a:rPr lang="en-US" dirty="0">
                <a:solidFill>
                  <a:schemeClr val="bg2"/>
                </a:solidFill>
              </a:rPr>
              <a:t>	</a:t>
            </a:r>
            <a:r>
              <a:rPr lang="ro-RO" dirty="0">
                <a:solidFill>
                  <a:schemeClr val="bg2"/>
                </a:solidFill>
              </a:rPr>
              <a:t>a) Se utilizează foi de oțel rulate și sudate pe o linie continuă</a:t>
            </a:r>
            <a:br>
              <a:rPr lang="ro-RO" dirty="0">
                <a:solidFill>
                  <a:schemeClr val="bg2"/>
                </a:solidFill>
              </a:rPr>
            </a:br>
            <a:r>
              <a:rPr lang="ro-RO" dirty="0">
                <a:solidFill>
                  <a:schemeClr val="bg2"/>
                </a:solidFill>
              </a:rPr>
              <a:t>b) Sunt fabricate dintr-un bloc solid de oțel</a:t>
            </a:r>
            <a:br>
              <a:rPr lang="ro-RO" dirty="0">
                <a:solidFill>
                  <a:schemeClr val="bg2"/>
                </a:solidFill>
              </a:rPr>
            </a:br>
            <a:r>
              <a:rPr lang="ro-RO" dirty="0">
                <a:solidFill>
                  <a:schemeClr val="bg2"/>
                </a:solidFill>
              </a:rPr>
              <a:t>c) Fabricarea este mai economică decât a conductelor nesudate</a:t>
            </a:r>
            <a:br>
              <a:rPr lang="ro-RO" dirty="0">
                <a:solidFill>
                  <a:schemeClr val="bg2"/>
                </a:solidFill>
              </a:rPr>
            </a:br>
            <a:r>
              <a:rPr lang="ro-RO" dirty="0">
                <a:solidFill>
                  <a:schemeClr val="bg2"/>
                </a:solidFill>
              </a:rPr>
              <a:t>d) Se folosesc procese de sudare elicoidală</a:t>
            </a:r>
          </a:p>
          <a:p>
            <a:endParaRPr lang="en-US" dirty="0">
              <a:solidFill>
                <a:schemeClr val="bg2"/>
              </a:solidFill>
            </a:endParaRPr>
          </a:p>
          <a:p>
            <a:endParaRPr lang="ro-RO" dirty="0">
              <a:solidFill>
                <a:schemeClr val="bg2"/>
              </a:solidFill>
            </a:endParaRPr>
          </a:p>
          <a:p>
            <a:pPr fontAlgn="base"/>
            <a:r>
              <a:rPr lang="en-US" b="1" dirty="0">
                <a:solidFill>
                  <a:schemeClr val="bg2"/>
                </a:solidFill>
              </a:rPr>
              <a:t>6. </a:t>
            </a:r>
            <a:r>
              <a:rPr lang="ro-RO" b="1" dirty="0">
                <a:solidFill>
                  <a:schemeClr val="bg2"/>
                </a:solidFill>
              </a:rPr>
              <a:t>Care sunt avantajele utilizării conductelor din oțel inoxidabil în sistemele de protecție împotriva incendiilor?</a:t>
            </a:r>
          </a:p>
          <a:p>
            <a:pPr marL="447675" indent="-447675"/>
            <a:r>
              <a:rPr lang="en-US" dirty="0">
                <a:solidFill>
                  <a:schemeClr val="bg2"/>
                </a:solidFill>
              </a:rPr>
              <a:t>	</a:t>
            </a:r>
            <a:r>
              <a:rPr lang="ro-RO" dirty="0">
                <a:solidFill>
                  <a:schemeClr val="bg2"/>
                </a:solidFill>
              </a:rPr>
              <a:t>a) Rezistență la foc</a:t>
            </a:r>
            <a:br>
              <a:rPr lang="ro-RO" dirty="0">
                <a:solidFill>
                  <a:schemeClr val="bg2"/>
                </a:solidFill>
              </a:rPr>
            </a:br>
            <a:r>
              <a:rPr lang="ro-RO" dirty="0">
                <a:solidFill>
                  <a:schemeClr val="bg2"/>
                </a:solidFill>
              </a:rPr>
              <a:t>b) Rezistență la coroziune</a:t>
            </a:r>
            <a:br>
              <a:rPr lang="ro-RO" dirty="0">
                <a:solidFill>
                  <a:schemeClr val="bg2"/>
                </a:solidFill>
              </a:rPr>
            </a:br>
            <a:r>
              <a:rPr lang="ro-RO" dirty="0">
                <a:solidFill>
                  <a:schemeClr val="bg2"/>
                </a:solidFill>
              </a:rPr>
              <a:t>c) Capacitatea de a rezista la temperaturi scăzute</a:t>
            </a:r>
            <a:br>
              <a:rPr lang="ro-RO" dirty="0">
                <a:solidFill>
                  <a:schemeClr val="bg2"/>
                </a:solidFill>
              </a:rPr>
            </a:br>
            <a:r>
              <a:rPr lang="ro-RO" dirty="0">
                <a:solidFill>
                  <a:schemeClr val="bg2"/>
                </a:solidFill>
              </a:rPr>
              <a:t>d) Durabilitate în medii cu temperaturi extreme</a:t>
            </a:r>
          </a:p>
          <a:p>
            <a:pPr marL="447675" indent="-447675"/>
            <a:r>
              <a:rPr lang="en-US" dirty="0">
                <a:solidFill>
                  <a:schemeClr val="bg2"/>
                </a:solidFill>
              </a:rPr>
              <a:t>	</a:t>
            </a:r>
            <a:endParaRPr lang="ro-RO" dirty="0"/>
          </a:p>
        </p:txBody>
      </p:sp>
      <p:sp>
        <p:nvSpPr>
          <p:cNvPr id="8" name="Dreptunghi 7">
            <a:extLst>
              <a:ext uri="{FF2B5EF4-FFF2-40B4-BE49-F238E27FC236}">
                <a16:creationId xmlns:a16="http://schemas.microsoft.com/office/drawing/2014/main" id="{1C3612E6-CC77-2420-7472-F6567679F235}"/>
              </a:ext>
            </a:extLst>
          </p:cNvPr>
          <p:cNvSpPr/>
          <p:nvPr/>
        </p:nvSpPr>
        <p:spPr>
          <a:xfrm>
            <a:off x="1006888" y="453455"/>
            <a:ext cx="8711044" cy="29730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9" name="Săgeată: dreapta 8">
            <a:extLst>
              <a:ext uri="{FF2B5EF4-FFF2-40B4-BE49-F238E27FC236}">
                <a16:creationId xmlns:a16="http://schemas.microsoft.com/office/drawing/2014/main" id="{B61D0857-33DC-1CCF-80DE-9858A1C0CE6B}"/>
              </a:ext>
            </a:extLst>
          </p:cNvPr>
          <p:cNvSpPr/>
          <p:nvPr/>
        </p:nvSpPr>
        <p:spPr>
          <a:xfrm>
            <a:off x="1133135" y="770217"/>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0" name="Săgeată: dreapta 9">
            <a:extLst>
              <a:ext uri="{FF2B5EF4-FFF2-40B4-BE49-F238E27FC236}">
                <a16:creationId xmlns:a16="http://schemas.microsoft.com/office/drawing/2014/main" id="{3BD083BC-4ECC-4E17-5121-30210FA318B9}"/>
              </a:ext>
            </a:extLst>
          </p:cNvPr>
          <p:cNvSpPr/>
          <p:nvPr/>
        </p:nvSpPr>
        <p:spPr>
          <a:xfrm>
            <a:off x="1133135" y="1331178"/>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1" name="Dreptunghi 10">
            <a:extLst>
              <a:ext uri="{FF2B5EF4-FFF2-40B4-BE49-F238E27FC236}">
                <a16:creationId xmlns:a16="http://schemas.microsoft.com/office/drawing/2014/main" id="{AD7226A0-CDF1-26F6-2681-0A1D1256A82C}"/>
              </a:ext>
            </a:extLst>
          </p:cNvPr>
          <p:cNvSpPr/>
          <p:nvPr/>
        </p:nvSpPr>
        <p:spPr>
          <a:xfrm>
            <a:off x="1006888" y="2365068"/>
            <a:ext cx="10280224" cy="298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2" name="Săgeată: dreapta 11">
            <a:extLst>
              <a:ext uri="{FF2B5EF4-FFF2-40B4-BE49-F238E27FC236}">
                <a16:creationId xmlns:a16="http://schemas.microsoft.com/office/drawing/2014/main" id="{1B1A0B8B-8CB0-0CEA-D08E-F60E65E3A30C}"/>
              </a:ext>
            </a:extLst>
          </p:cNvPr>
          <p:cNvSpPr/>
          <p:nvPr/>
        </p:nvSpPr>
        <p:spPr>
          <a:xfrm>
            <a:off x="1133135" y="2701286"/>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3" name="Săgeată: dreapta 12">
            <a:extLst>
              <a:ext uri="{FF2B5EF4-FFF2-40B4-BE49-F238E27FC236}">
                <a16:creationId xmlns:a16="http://schemas.microsoft.com/office/drawing/2014/main" id="{7399BA88-8A18-1B5C-4DDD-D55EA0BB3089}"/>
              </a:ext>
            </a:extLst>
          </p:cNvPr>
          <p:cNvSpPr/>
          <p:nvPr/>
        </p:nvSpPr>
        <p:spPr>
          <a:xfrm>
            <a:off x="1133135" y="325788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4" name="Dreptunghi 13">
            <a:extLst>
              <a:ext uri="{FF2B5EF4-FFF2-40B4-BE49-F238E27FC236}">
                <a16:creationId xmlns:a16="http://schemas.microsoft.com/office/drawing/2014/main" id="{78CE61FA-7615-D44D-5C25-50D6886E645F}"/>
              </a:ext>
            </a:extLst>
          </p:cNvPr>
          <p:cNvSpPr/>
          <p:nvPr/>
        </p:nvSpPr>
        <p:spPr>
          <a:xfrm>
            <a:off x="1006887" y="4278175"/>
            <a:ext cx="10500933" cy="3420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Săgeată: dreapta 14">
            <a:extLst>
              <a:ext uri="{FF2B5EF4-FFF2-40B4-BE49-F238E27FC236}">
                <a16:creationId xmlns:a16="http://schemas.microsoft.com/office/drawing/2014/main" id="{FEFA1032-0F46-9DDB-07B4-F228D188BCF5}"/>
              </a:ext>
            </a:extLst>
          </p:cNvPr>
          <p:cNvSpPr/>
          <p:nvPr/>
        </p:nvSpPr>
        <p:spPr>
          <a:xfrm>
            <a:off x="1133135" y="462452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00D64D75-3869-B0C5-C8F5-9E0D9A2695D6}"/>
              </a:ext>
            </a:extLst>
          </p:cNvPr>
          <p:cNvSpPr/>
          <p:nvPr/>
        </p:nvSpPr>
        <p:spPr>
          <a:xfrm>
            <a:off x="1133135" y="4884285"/>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Săgeată: dreapta 16">
            <a:extLst>
              <a:ext uri="{FF2B5EF4-FFF2-40B4-BE49-F238E27FC236}">
                <a16:creationId xmlns:a16="http://schemas.microsoft.com/office/drawing/2014/main" id="{D072F36E-0976-3BD6-A4E0-26616792F1D2}"/>
              </a:ext>
            </a:extLst>
          </p:cNvPr>
          <p:cNvSpPr/>
          <p:nvPr/>
        </p:nvSpPr>
        <p:spPr>
          <a:xfrm>
            <a:off x="1133135" y="5442041"/>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41556347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arn(inVertic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arn(inVertical)">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B65365-4521-4F81-B6BD-11364F3F1A43}"/>
              </a:ext>
            </a:extLst>
          </p:cNvPr>
          <p:cNvSpPr>
            <a:spLocks noGrp="1"/>
          </p:cNvSpPr>
          <p:nvPr>
            <p:ph type="title"/>
          </p:nvPr>
        </p:nvSpPr>
        <p:spPr>
          <a:xfrm>
            <a:off x="411365" y="2967695"/>
            <a:ext cx="1706460" cy="469477"/>
          </a:xfrm>
        </p:spPr>
        <p:txBody>
          <a:bodyPr rtlCol="0">
            <a:normAutofit/>
          </a:bodyPr>
          <a:lstStyle/>
          <a:p>
            <a:pPr rtl="0"/>
            <a:r>
              <a:rPr lang="ro-RO" sz="3000" dirty="0"/>
              <a:t>LINK-uri</a:t>
            </a:r>
          </a:p>
        </p:txBody>
      </p:sp>
      <p:sp>
        <p:nvSpPr>
          <p:cNvPr id="3" name="Substituent text 2">
            <a:extLst>
              <a:ext uri="{FF2B5EF4-FFF2-40B4-BE49-F238E27FC236}">
                <a16:creationId xmlns:a16="http://schemas.microsoft.com/office/drawing/2014/main" id="{85D5E241-5BDF-4E31-AEE3-F95545B01405}"/>
              </a:ext>
            </a:extLst>
          </p:cNvPr>
          <p:cNvSpPr>
            <a:spLocks noGrp="1"/>
          </p:cNvSpPr>
          <p:nvPr>
            <p:ph type="body" idx="1"/>
          </p:nvPr>
        </p:nvSpPr>
        <p:spPr>
          <a:xfrm>
            <a:off x="4168730" y="1631788"/>
            <a:ext cx="3854540" cy="3594424"/>
          </a:xfrm>
        </p:spPr>
        <p:txBody>
          <a:bodyPr rtlCol="0">
            <a:normAutofit/>
          </a:bodyPr>
          <a:lstStyle/>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www.cotcometalworks.co.th</a:t>
            </a: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www.hidrotermiz.ro </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www.indiamart.com </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www.instalsaniterm.ro</a:t>
            </a:r>
          </a:p>
          <a:p>
            <a:pPr marL="342900" indent="-342900">
              <a:buClr>
                <a:srgbClr val="00B0F0"/>
              </a:buClr>
              <a:buFont typeface="Arial" panose="020B0604020202020204" pitchFamily="34" charset="0"/>
              <a:buAutoNum type="arabicPeriod"/>
            </a:pPr>
            <a:r>
              <a:rPr lang="ro-RO" dirty="0">
                <a:solidFill>
                  <a:srgbClr val="0070C0"/>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www.</a:t>
            </a:r>
            <a:r>
              <a:rPr lang="ro-RO" b="1" dirty="0">
                <a:solidFill>
                  <a:srgbClr val="0070C0"/>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malleableiron-pipefitting.com</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www.mathaus.ro</a:t>
            </a:r>
            <a:endParaRPr lang="ro-RO" b="1" dirty="0">
              <a:solidFill>
                <a:srgbClr val="0070C0"/>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endParaRPr>
          </a:p>
          <a:p>
            <a:pPr marL="342900" indent="-342900">
              <a:buClr>
                <a:srgbClr val="00B0F0"/>
              </a:buClr>
              <a:buFont typeface="Arial" panose="020B0604020202020204" pitchFamily="34" charset="0"/>
              <a:buAutoNum type="arabicPeriod"/>
            </a:pPr>
            <a:r>
              <a:rPr lang="ro-RO" dirty="0">
                <a:solidFill>
                  <a:srgbClr val="0070C0"/>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www.</a:t>
            </a:r>
            <a:r>
              <a:rPr lang="ro-RO" b="1" dirty="0">
                <a:solidFill>
                  <a:srgbClr val="0070C0"/>
                </a:solidFill>
                <a:ea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proidea.ro </a:t>
            </a:r>
            <a:endParaRPr lang="ro-RO"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b="1" dirty="0">
                <a:solidFill>
                  <a:srgbClr val="0070C0"/>
                </a:solidFill>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www.youtube.com</a:t>
            </a:r>
            <a:endParaRPr lang="ro-RO" dirty="0"/>
          </a:p>
          <a:p>
            <a:pPr marL="342900" indent="-342900" rtl="0">
              <a:buAutoNum type="arabicPeriod"/>
            </a:pPr>
            <a:endParaRPr lang="ro-RO" dirty="0"/>
          </a:p>
        </p:txBody>
      </p:sp>
      <p:sp>
        <p:nvSpPr>
          <p:cNvPr id="6" name="Substituent număr diapozitiv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rtlCol="0"/>
          <a:lstStyle/>
          <a:p>
            <a:pPr rtl="0"/>
            <a:fld id="{8D581BC7-E183-40DB-AC97-C19EA4EB8894}" type="slidenum">
              <a:rPr lang="ro-RO" smtClean="0"/>
              <a:t>29</a:t>
            </a:fld>
            <a:endParaRPr lang="ro-RO" dirty="0"/>
          </a:p>
        </p:txBody>
      </p:sp>
      <p:sp>
        <p:nvSpPr>
          <p:cNvPr id="5" name="Substituent subsol 4">
            <a:extLst>
              <a:ext uri="{FF2B5EF4-FFF2-40B4-BE49-F238E27FC236}">
                <a16:creationId xmlns:a16="http://schemas.microsoft.com/office/drawing/2014/main" id="{9ECDF3C5-F687-4A1D-AFCF-1BADF8B9E327}"/>
              </a:ext>
            </a:extLst>
          </p:cNvPr>
          <p:cNvSpPr>
            <a:spLocks noGrp="1"/>
          </p:cNvSpPr>
          <p:nvPr>
            <p:ph type="ftr" sz="quarter" idx="11"/>
          </p:nvPr>
        </p:nvSpPr>
        <p:spPr/>
        <p:txBody>
          <a:bodyPr rtlCol="0"/>
          <a:lstStyle/>
          <a:p>
            <a:pPr rtl="0"/>
            <a:r>
              <a:rPr lang="ro-RO" dirty="0"/>
              <a:t>Bibliografie</a:t>
            </a:r>
          </a:p>
        </p:txBody>
      </p:sp>
      <p:sp>
        <p:nvSpPr>
          <p:cNvPr id="4" name="Substituent dată 3">
            <a:extLst>
              <a:ext uri="{FF2B5EF4-FFF2-40B4-BE49-F238E27FC236}">
                <a16:creationId xmlns:a16="http://schemas.microsoft.com/office/drawing/2014/main" id="{8BEA012A-C1D5-4E0A-AEFE-277577B1067F}"/>
              </a:ext>
            </a:extLst>
          </p:cNvPr>
          <p:cNvSpPr>
            <a:spLocks noGrp="1"/>
          </p:cNvSpPr>
          <p:nvPr>
            <p:ph type="dt" sz="half" idx="10"/>
          </p:nvPr>
        </p:nvSpPr>
        <p:spPr/>
        <p:txBody>
          <a:bodyPr rtlCol="0"/>
          <a:lstStyle/>
          <a:p>
            <a:pPr rtl="0"/>
            <a:r>
              <a:rPr lang="ro-RO" dirty="0"/>
              <a:t>29.10.2025</a:t>
            </a:r>
          </a:p>
        </p:txBody>
      </p:sp>
      <p:pic>
        <p:nvPicPr>
          <p:cNvPr id="13" name="Substituent imagine 19" descr="Fundal abstract">
            <a:extLst>
              <a:ext uri="{FF2B5EF4-FFF2-40B4-BE49-F238E27FC236}">
                <a16:creationId xmlns:a16="http://schemas.microsoft.com/office/drawing/2014/main" id="{D9B69383-22D8-7774-AF77-F5E2907E50F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0" y="4018498"/>
            <a:ext cx="2529191" cy="1549664"/>
          </a:xfrm>
          <a:prstGeom prst="rect">
            <a:avLst/>
          </a:prstGeom>
        </p:spPr>
      </p:pic>
    </p:spTree>
    <p:extLst>
      <p:ext uri="{BB962C8B-B14F-4D97-AF65-F5344CB8AC3E}">
        <p14:creationId xmlns:p14="http://schemas.microsoft.com/office/powerpoint/2010/main" val="3507090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a:xfrm>
            <a:off x="260996" y="2401592"/>
            <a:ext cx="3386952" cy="459140"/>
          </a:xfrm>
        </p:spPr>
        <p:txBody>
          <a:bodyPr rtlCol="0">
            <a:normAutofit/>
          </a:bodyPr>
          <a:lstStyle/>
          <a:p>
            <a:pPr algn="ctr" rtl="0"/>
            <a:r>
              <a:rPr lang="ro-RO" sz="3000" dirty="0"/>
              <a:t>Conducte </a:t>
            </a:r>
            <a:r>
              <a:rPr lang="en-US" sz="3000" dirty="0"/>
              <a:t>din o</a:t>
            </a:r>
            <a:r>
              <a:rPr lang="ro-RO" sz="3000" dirty="0"/>
              <a:t>țel</a:t>
            </a: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680480"/>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a:t>3</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p:txBody>
          <a:bodyPr rtlCol="0"/>
          <a:lstStyle/>
          <a:p>
            <a:pPr rtl="0"/>
            <a:r>
              <a:rPr lang="ro-RO" dirty="0"/>
              <a:t>Conducte din oțel carbon</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ro-RO" dirty="0"/>
              <a:t>29.10.2025</a:t>
            </a:r>
          </a:p>
        </p:txBody>
      </p:sp>
      <p:sp>
        <p:nvSpPr>
          <p:cNvPr id="9" name="CasetăText 8">
            <a:extLst>
              <a:ext uri="{FF2B5EF4-FFF2-40B4-BE49-F238E27FC236}">
                <a16:creationId xmlns:a16="http://schemas.microsoft.com/office/drawing/2014/main" id="{FF2FC008-FAEE-AA28-38F6-4C9B348C9B9F}"/>
              </a:ext>
            </a:extLst>
          </p:cNvPr>
          <p:cNvSpPr txBox="1"/>
          <p:nvPr/>
        </p:nvSpPr>
        <p:spPr>
          <a:xfrm>
            <a:off x="4311242" y="2730864"/>
            <a:ext cx="2592547"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 Conducte din OL </a:t>
            </a:r>
          </a:p>
          <a:p>
            <a:pPr algn="ctr"/>
            <a:r>
              <a:rPr lang="ro-RO" b="1" dirty="0">
                <a:solidFill>
                  <a:schemeClr val="bg2"/>
                </a:solidFill>
                <a:ea typeface="Calibri" panose="020F0502020204030204" pitchFamily="34" charset="0"/>
                <a:cs typeface="Calibri" panose="020F0502020204030204" pitchFamily="34" charset="0"/>
              </a:rPr>
              <a:t>laminate [</a:t>
            </a:r>
            <a:r>
              <a:rPr lang="ro-RO" b="1" dirty="0">
                <a:solidFill>
                  <a:schemeClr val="bg2"/>
                </a:solidFill>
                <a:ea typeface="Calibri" panose="020F0502020204030204" pitchFamily="34" charset="0"/>
                <a:cs typeface="Calibri" panose="020F0502020204030204" pitchFamily="34" charset="0"/>
                <a:hlinkClick r:id="rId4"/>
              </a:rPr>
              <a:t>indiamart.com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705D1045-99C2-B733-0AA9-1CDD4DFFC80C}"/>
              </a:ext>
            </a:extLst>
          </p:cNvPr>
          <p:cNvSpPr txBox="1"/>
          <p:nvPr/>
        </p:nvSpPr>
        <p:spPr>
          <a:xfrm>
            <a:off x="260996" y="3577308"/>
            <a:ext cx="7085418" cy="2031325"/>
          </a:xfrm>
          <a:prstGeom prst="rect">
            <a:avLst/>
          </a:prstGeom>
          <a:noFill/>
        </p:spPr>
        <p:txBody>
          <a:bodyPr wrap="square">
            <a:spAutoFit/>
          </a:bodyPr>
          <a:lstStyle/>
          <a:p>
            <a:pPr algn="just"/>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1.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 din oțel carbon (sudate și fără sudură)</a:t>
            </a:r>
          </a:p>
          <a:p>
            <a:pPr algn="just"/>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Conducte fără sudură (</a:t>
            </a:r>
            <a:r>
              <a:rPr lang="ro-RO" b="1" dirty="0" err="1">
                <a:latin typeface="Calibri" panose="020F0502020204030204" pitchFamily="34" charset="0"/>
                <a:ea typeface="Calibri" panose="020F0502020204030204" pitchFamily="34" charset="0"/>
                <a:cs typeface="Calibri" panose="020F0502020204030204" pitchFamily="34" charset="0"/>
              </a:rPr>
              <a:t>Seamless</a:t>
            </a:r>
            <a:r>
              <a:rPr lang="ro-RO" b="1" dirty="0">
                <a:latin typeface="Calibri" panose="020F0502020204030204" pitchFamily="34" charset="0"/>
                <a:ea typeface="Calibri" panose="020F0502020204030204" pitchFamily="34" charset="0"/>
                <a:cs typeface="Calibri" panose="020F0502020204030204" pitchFamily="34" charset="0"/>
              </a:rPr>
              <a:t> </a:t>
            </a:r>
            <a:r>
              <a:rPr lang="ro-RO" b="1" dirty="0" err="1">
                <a:latin typeface="Calibri" panose="020F0502020204030204" pitchFamily="34" charset="0"/>
                <a:ea typeface="Calibri" panose="020F0502020204030204" pitchFamily="34" charset="0"/>
                <a:cs typeface="Calibri" panose="020F0502020204030204" pitchFamily="34" charset="0"/>
              </a:rPr>
              <a:t>Pipes</a:t>
            </a:r>
            <a:r>
              <a:rPr lang="ro-RO" b="1" dirty="0">
                <a:latin typeface="Calibri" panose="020F0502020204030204" pitchFamily="34" charset="0"/>
                <a:ea typeface="Calibri" panose="020F0502020204030204" pitchFamily="34" charset="0"/>
                <a:cs typeface="Calibri" panose="020F0502020204030204" pitchFamily="34" charset="0"/>
              </a:rPr>
              <a:t>):</a:t>
            </a:r>
          </a:p>
          <a:p>
            <a:pPr algn="just"/>
            <a:r>
              <a:rPr lang="ro-RO" dirty="0">
                <a:latin typeface="Calibri" panose="020F0502020204030204" pitchFamily="34" charset="0"/>
                <a:ea typeface="Calibri" panose="020F0502020204030204" pitchFamily="34" charset="0"/>
                <a:cs typeface="Calibri" panose="020F0502020204030204" pitchFamily="34" charset="0"/>
              </a:rPr>
              <a:t>Aceste conducte sunt fabricate dintr-un bloc solid de oțel (bilă sau lingou) care este perforat și alungit prin laminare la cald. Datorită absenței sudurilor, au o rezistență crescută și sunt recomandate în instalații unde există presiuni ridicate, cum ar fi rețelele abur.</a:t>
            </a:r>
          </a:p>
        </p:txBody>
      </p:sp>
      <p:sp>
        <p:nvSpPr>
          <p:cNvPr id="16" name="CasetăText 15">
            <a:extLst>
              <a:ext uri="{FF2B5EF4-FFF2-40B4-BE49-F238E27FC236}">
                <a16:creationId xmlns:a16="http://schemas.microsoft.com/office/drawing/2014/main" id="{FC667A12-1712-040F-21BE-FA1C9243D341}"/>
              </a:ext>
            </a:extLst>
          </p:cNvPr>
          <p:cNvSpPr txBox="1"/>
          <p:nvPr/>
        </p:nvSpPr>
        <p:spPr>
          <a:xfrm>
            <a:off x="7432839" y="233704"/>
            <a:ext cx="4193545" cy="2031325"/>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Conducte sudate longitudinal </a:t>
            </a:r>
          </a:p>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(ERW - Electric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Resistance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Welded</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Pipes</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t>
            </a:r>
          </a:p>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Fabricate prin rularea unei foi de oțel și sudarea marginilor prin procedeul cu rezistență electrică. Acestea sunt mai economice și sunt utilizate pentru aplicații unde presiunile de lucru au valori medii.</a:t>
            </a:r>
          </a:p>
        </p:txBody>
      </p:sp>
      <p:pic>
        <p:nvPicPr>
          <p:cNvPr id="1026" name="Picture 2" descr="Carbon Steel Seamless Pipe at Rs 70/kilogram | Carbon Steel ...">
            <a:extLst>
              <a:ext uri="{FF2B5EF4-FFF2-40B4-BE49-F238E27FC236}">
                <a16:creationId xmlns:a16="http://schemas.microsoft.com/office/drawing/2014/main" id="{BB6DED31-C033-F0C2-C7C0-58B9E2889E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4331" y="215676"/>
            <a:ext cx="2466370" cy="246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8" name="CasetăText 17">
            <a:extLst>
              <a:ext uri="{FF2B5EF4-FFF2-40B4-BE49-F238E27FC236}">
                <a16:creationId xmlns:a16="http://schemas.microsoft.com/office/drawing/2014/main" id="{A8F2D264-8D5C-6F27-C064-51289E15B486}"/>
              </a:ext>
            </a:extLst>
          </p:cNvPr>
          <p:cNvSpPr txBox="1"/>
          <p:nvPr/>
        </p:nvSpPr>
        <p:spPr>
          <a:xfrm>
            <a:off x="8173499" y="5670627"/>
            <a:ext cx="2712228" cy="923330"/>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 Conducte din OL sudate longitudinal</a:t>
            </a:r>
          </a:p>
          <a:p>
            <a:pPr algn="ctr"/>
            <a:r>
              <a:rPr lang="ro-RO" b="1" dirty="0">
                <a:solidFill>
                  <a:schemeClr val="bg2"/>
                </a:solidFill>
                <a:ea typeface="Calibri" panose="020F0502020204030204" pitchFamily="34" charset="0"/>
                <a:cs typeface="Calibri" panose="020F0502020204030204" pitchFamily="34" charset="0"/>
              </a:rPr>
              <a:t>[</a:t>
            </a:r>
            <a:r>
              <a:rPr lang="ro-RO" b="1" dirty="0">
                <a:solidFill>
                  <a:schemeClr val="bg2"/>
                </a:solidFill>
                <a:ea typeface="Calibri" panose="020F0502020204030204" pitchFamily="34" charset="0"/>
                <a:cs typeface="Calibri" panose="020F0502020204030204" pitchFamily="34" charset="0"/>
                <a:hlinkClick r:id="rId7"/>
              </a:rPr>
              <a:t>mathaus.ro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1032" name="Picture 8" descr="Teava rotunda otel, 101.6x3 mm, L 6 m">
            <a:extLst>
              <a:ext uri="{FF2B5EF4-FFF2-40B4-BE49-F238E27FC236}">
                <a16:creationId xmlns:a16="http://schemas.microsoft.com/office/drawing/2014/main" id="{223F3351-7F91-AEBF-7E80-719513312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6092" y="2401592"/>
            <a:ext cx="3207041" cy="32070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29232117-C607-AEC6-8765-B0AB4BFA33A3}"/>
              </a:ext>
            </a:extLst>
          </p:cNvPr>
          <p:cNvSpPr>
            <a:spLocks noGrp="1"/>
          </p:cNvSpPr>
          <p:nvPr>
            <p:ph type="ftr" sz="quarter" idx="11"/>
          </p:nvPr>
        </p:nvSpPr>
        <p:spPr/>
        <p:txBody>
          <a:bodyPr/>
          <a:lstStyle/>
          <a:p>
            <a:r>
              <a:rPr lang="ro-RO" noProof="0" dirty="0"/>
              <a:t>Conducte din OL fără sudură</a:t>
            </a:r>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4</a:t>
            </a:fld>
            <a:endParaRPr lang="ro-RO" noProof="0" dirty="0"/>
          </a:p>
        </p:txBody>
      </p:sp>
      <p:sp>
        <p:nvSpPr>
          <p:cNvPr id="19" name="CasetăText 18">
            <a:extLst>
              <a:ext uri="{FF2B5EF4-FFF2-40B4-BE49-F238E27FC236}">
                <a16:creationId xmlns:a16="http://schemas.microsoft.com/office/drawing/2014/main" id="{38A2ECA7-442E-6138-A4DB-16B6DF9AD126}"/>
              </a:ext>
            </a:extLst>
          </p:cNvPr>
          <p:cNvSpPr txBox="1"/>
          <p:nvPr/>
        </p:nvSpPr>
        <p:spPr>
          <a:xfrm>
            <a:off x="3178947" y="5832292"/>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1  Fabricarea conductelor din oțel fără sudură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Rare Seamless Steel Pipe Manufacturing Process! Amazing  Large Steel Pipe Factory！">
            <a:hlinkClick r:id="" action="ppaction://media"/>
            <a:extLst>
              <a:ext uri="{FF2B5EF4-FFF2-40B4-BE49-F238E27FC236}">
                <a16:creationId xmlns:a16="http://schemas.microsoft.com/office/drawing/2014/main" id="{41E7BB4F-FF6F-08C7-75DA-0FA946E9B229}"/>
              </a:ext>
            </a:extLst>
          </p:cNvPr>
          <p:cNvPicPr>
            <a:picLocks noRot="1" noChangeAspect="1"/>
          </p:cNvPicPr>
          <p:nvPr>
            <a:videoFile r:link="rId1"/>
          </p:nvPr>
        </p:nvPicPr>
        <p:blipFill>
          <a:blip r:embed="rId4"/>
          <a:stretch>
            <a:fillRect/>
          </a:stretch>
        </p:blipFill>
        <p:spPr>
          <a:xfrm>
            <a:off x="1313926" y="379377"/>
            <a:ext cx="9564147" cy="5399519"/>
          </a:xfrm>
          <a:prstGeom prst="rect">
            <a:avLst/>
          </a:prstGeom>
        </p:spPr>
      </p:pic>
    </p:spTree>
    <p:extLst>
      <p:ext uri="{BB962C8B-B14F-4D97-AF65-F5344CB8AC3E}">
        <p14:creationId xmlns:p14="http://schemas.microsoft.com/office/powerpoint/2010/main" val="78620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29232117-C607-AEC6-8765-B0AB4BFA33A3}"/>
              </a:ext>
            </a:extLst>
          </p:cNvPr>
          <p:cNvSpPr>
            <a:spLocks noGrp="1"/>
          </p:cNvSpPr>
          <p:nvPr>
            <p:ph type="ftr" sz="quarter" idx="11"/>
          </p:nvPr>
        </p:nvSpPr>
        <p:spPr/>
        <p:txBody>
          <a:bodyPr/>
          <a:lstStyle/>
          <a:p>
            <a:r>
              <a:rPr lang="ro-RO" noProof="0" dirty="0"/>
              <a:t>Conducte din OL sudate</a:t>
            </a:r>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5</a:t>
            </a:fld>
            <a:endParaRPr lang="ro-RO" noProof="0" dirty="0"/>
          </a:p>
        </p:txBody>
      </p:sp>
      <p:sp>
        <p:nvSpPr>
          <p:cNvPr id="9" name="CasetăText 8">
            <a:extLst>
              <a:ext uri="{FF2B5EF4-FFF2-40B4-BE49-F238E27FC236}">
                <a16:creationId xmlns:a16="http://schemas.microsoft.com/office/drawing/2014/main" id="{1441A4EF-615E-9AC8-C161-BE11B342506B}"/>
              </a:ext>
            </a:extLst>
          </p:cNvPr>
          <p:cNvSpPr txBox="1"/>
          <p:nvPr/>
        </p:nvSpPr>
        <p:spPr>
          <a:xfrm>
            <a:off x="778643" y="406204"/>
            <a:ext cx="10575157" cy="3216265"/>
          </a:xfrm>
          <a:prstGeom prst="rect">
            <a:avLst/>
          </a:prstGeom>
          <a:noFill/>
        </p:spPr>
        <p:txBody>
          <a:bodyPr wrap="square">
            <a:spAutoFit/>
          </a:bodyPr>
          <a:lstStyle/>
          <a:p>
            <a:pPr algn="just">
              <a:spcAft>
                <a:spcPts val="600"/>
              </a:spcAft>
            </a:pPr>
            <a:r>
              <a:rPr lang="ro-RO" b="1" dirty="0">
                <a:solidFill>
                  <a:schemeClr val="bg2"/>
                </a:solidFill>
              </a:rPr>
              <a:t>Conductele din oțel carbon sudate longitudinal </a:t>
            </a:r>
            <a:r>
              <a:rPr lang="ro-RO" dirty="0"/>
              <a:t>sunt foarte comune în aplicațiile de transport al fluidelor și gazelor datorită unei combinații de rezistență mecanică și costuri relativ scăzute. Totuși, acestea prezintă atât avantaje, cât și dezavantaje specifice.</a:t>
            </a:r>
          </a:p>
          <a:p>
            <a:pPr algn="just"/>
            <a:r>
              <a:rPr lang="ro-RO" b="1" dirty="0"/>
              <a:t>Avantajele conductelor din oțel carbon sudate longitudinal</a:t>
            </a:r>
          </a:p>
          <a:p>
            <a:pPr algn="just">
              <a:buFont typeface="+mj-lt"/>
              <a:buAutoNum type="arabicPeriod"/>
            </a:pPr>
            <a:r>
              <a:rPr lang="ro-RO" b="1" dirty="0">
                <a:solidFill>
                  <a:schemeClr val="bg2"/>
                </a:solidFill>
              </a:rPr>
              <a:t>Cost de producție mai scăzut</a:t>
            </a:r>
            <a:r>
              <a:rPr lang="ro-RO" dirty="0">
                <a:solidFill>
                  <a:schemeClr val="bg2"/>
                </a:solidFill>
              </a:rPr>
              <a:t>:</a:t>
            </a:r>
          </a:p>
          <a:p>
            <a:pPr marL="285750" indent="-285750" algn="just">
              <a:buFont typeface="Arial" panose="020B0604020202020204" pitchFamily="34" charset="0"/>
              <a:buChar char="•"/>
            </a:pPr>
            <a:r>
              <a:rPr lang="ro-RO" dirty="0"/>
              <a:t>Fabricarea conductelor sudate longitudinal este mai economică decât a celor nesudate, deoarece necesită mai puțină energie și resurse. Acest lucru se datorează metodei de producție, care folosește foi de oțel rulate și sudate pe o linie continuă.</a:t>
            </a:r>
          </a:p>
          <a:p>
            <a:pPr algn="just"/>
            <a:r>
              <a:rPr lang="ro-RO" b="1" dirty="0">
                <a:solidFill>
                  <a:schemeClr val="bg2"/>
                </a:solidFill>
              </a:rPr>
              <a:t>2.Timp de producție mai rapid</a:t>
            </a:r>
            <a:r>
              <a:rPr lang="ro-RO" dirty="0">
                <a:solidFill>
                  <a:schemeClr val="bg2"/>
                </a:solidFill>
              </a:rPr>
              <a:t>:</a:t>
            </a:r>
          </a:p>
          <a:p>
            <a:pPr marL="285750" indent="-285750" algn="just">
              <a:buFont typeface="Arial" panose="020B0604020202020204" pitchFamily="34" charset="0"/>
              <a:buChar char="•"/>
            </a:pPr>
            <a:r>
              <a:rPr lang="ro-RO" dirty="0"/>
              <a:t>Datorită metodei eficiente de sudare longitudinală, aceste conducte pot fi fabricate într-un timp mai scurt, fiind potrivite pentru proiecte cu termene rapide.</a:t>
            </a:r>
          </a:p>
        </p:txBody>
      </p:sp>
      <p:sp>
        <p:nvSpPr>
          <p:cNvPr id="13" name="CasetăText 12">
            <a:extLst>
              <a:ext uri="{FF2B5EF4-FFF2-40B4-BE49-F238E27FC236}">
                <a16:creationId xmlns:a16="http://schemas.microsoft.com/office/drawing/2014/main" id="{A68A8746-5AF7-74B5-EB55-91E2F1ED0F77}"/>
              </a:ext>
            </a:extLst>
          </p:cNvPr>
          <p:cNvSpPr txBox="1"/>
          <p:nvPr/>
        </p:nvSpPr>
        <p:spPr>
          <a:xfrm>
            <a:off x="778643" y="3597243"/>
            <a:ext cx="10459409" cy="2585323"/>
          </a:xfrm>
          <a:prstGeom prst="rect">
            <a:avLst/>
          </a:prstGeom>
          <a:noFill/>
        </p:spPr>
        <p:txBody>
          <a:bodyPr wrap="square">
            <a:spAutoFit/>
          </a:bodyPr>
          <a:lstStyle/>
          <a:p>
            <a:pPr algn="just"/>
            <a:r>
              <a:rPr lang="ro-RO" b="1" dirty="0">
                <a:solidFill>
                  <a:schemeClr val="tx2"/>
                </a:solidFill>
              </a:rPr>
              <a:t>Dezavantajele conductelor din oțel carbon sudate longitudinal</a:t>
            </a:r>
          </a:p>
          <a:p>
            <a:pPr algn="just">
              <a:buFont typeface="+mj-lt"/>
              <a:buAutoNum type="arabicPeriod"/>
            </a:pPr>
            <a:r>
              <a:rPr lang="ro-RO" b="1" dirty="0">
                <a:solidFill>
                  <a:schemeClr val="tx2"/>
                </a:solidFill>
              </a:rPr>
              <a:t>Rezistență scăzută la presiuni foarte mari</a:t>
            </a:r>
            <a:r>
              <a:rPr lang="ro-RO" dirty="0">
                <a:solidFill>
                  <a:schemeClr val="tx2"/>
                </a:solidFill>
              </a:rPr>
              <a:t>:</a:t>
            </a:r>
          </a:p>
          <a:p>
            <a:pPr marL="285750" indent="-285750" algn="just">
              <a:buFont typeface="Arial" panose="020B0604020202020204" pitchFamily="34" charset="0"/>
              <a:buChar char="•"/>
            </a:pPr>
            <a:r>
              <a:rPr lang="ro-RO" dirty="0">
                <a:solidFill>
                  <a:schemeClr val="tx2"/>
                </a:solidFill>
              </a:rPr>
              <a:t>Îmbinarea longitudinală poate reprezenta un punct slab, reducând capacitatea conductei de a rezista la presiuni foarte mari. Din acest motiv, ele sunt mai puțin potrivite pentru aplicațiile de înaltă presiune comparativ cu conductele nesudate.</a:t>
            </a:r>
          </a:p>
          <a:p>
            <a:pPr algn="just"/>
            <a:r>
              <a:rPr lang="ro-RO" b="1" dirty="0">
                <a:solidFill>
                  <a:schemeClr val="tx2"/>
                </a:solidFill>
              </a:rPr>
              <a:t>2. Limitări la diametre foarte mari</a:t>
            </a:r>
            <a:r>
              <a:rPr lang="ro-RO" dirty="0">
                <a:solidFill>
                  <a:schemeClr val="tx2"/>
                </a:solidFill>
              </a:rPr>
              <a:t>:</a:t>
            </a:r>
          </a:p>
          <a:p>
            <a:pPr marL="285750" indent="-285750" algn="just">
              <a:buFont typeface="Arial" panose="020B0604020202020204" pitchFamily="34" charset="0"/>
              <a:buChar char="•"/>
            </a:pPr>
            <a:r>
              <a:rPr lang="ro-RO" dirty="0">
                <a:solidFill>
                  <a:schemeClr val="tx2"/>
                </a:solidFill>
              </a:rPr>
              <a:t>Fabricarea conductelor sudate longitudinal este mai puțin eficientă pentru diametre extrem de mari. În aceste cazuri, sudarea elicoidală (spiralată) este preferată, deoarece distribuie mai bine tensiunile.</a:t>
            </a:r>
          </a:p>
          <a:p>
            <a:pPr marL="742950" lvl="1" indent="-285750">
              <a:buFont typeface="+mj-lt"/>
              <a:buAutoNum type="arabicPeriod"/>
            </a:pPr>
            <a:endParaRPr lang="ro-RO" dirty="0"/>
          </a:p>
        </p:txBody>
      </p:sp>
    </p:spTree>
    <p:extLst>
      <p:ext uri="{BB962C8B-B14F-4D97-AF65-F5344CB8AC3E}">
        <p14:creationId xmlns:p14="http://schemas.microsoft.com/office/powerpoint/2010/main" val="23443615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29232117-C607-AEC6-8765-B0AB4BFA33A3}"/>
              </a:ext>
            </a:extLst>
          </p:cNvPr>
          <p:cNvSpPr>
            <a:spLocks noGrp="1"/>
          </p:cNvSpPr>
          <p:nvPr>
            <p:ph type="ftr" sz="quarter" idx="11"/>
          </p:nvPr>
        </p:nvSpPr>
        <p:spPr/>
        <p:txBody>
          <a:bodyPr/>
          <a:lstStyle/>
          <a:p>
            <a:r>
              <a:rPr lang="ro-RO" noProof="0" dirty="0"/>
              <a:t>Conducte din OL sudate</a:t>
            </a:r>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6</a:t>
            </a:fld>
            <a:endParaRPr lang="ro-RO" noProof="0" dirty="0"/>
          </a:p>
        </p:txBody>
      </p:sp>
      <p:sp>
        <p:nvSpPr>
          <p:cNvPr id="19" name="CasetăText 18">
            <a:extLst>
              <a:ext uri="{FF2B5EF4-FFF2-40B4-BE49-F238E27FC236}">
                <a16:creationId xmlns:a16="http://schemas.microsoft.com/office/drawing/2014/main" id="{38A2ECA7-442E-6138-A4DB-16B6DF9AD126}"/>
              </a:ext>
            </a:extLst>
          </p:cNvPr>
          <p:cNvSpPr txBox="1"/>
          <p:nvPr/>
        </p:nvSpPr>
        <p:spPr>
          <a:xfrm>
            <a:off x="3394407" y="5853797"/>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2  Fabricarea conductelor din oțel sudate longitudinal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3" name="Media online 2" title="LSAW steel pipe production process">
            <a:hlinkClick r:id="" action="ppaction://media"/>
            <a:extLst>
              <a:ext uri="{FF2B5EF4-FFF2-40B4-BE49-F238E27FC236}">
                <a16:creationId xmlns:a16="http://schemas.microsoft.com/office/drawing/2014/main" id="{11248B70-2446-8377-1F30-D92C665156B8}"/>
              </a:ext>
            </a:extLst>
          </p:cNvPr>
          <p:cNvPicPr>
            <a:picLocks noRot="1" noChangeAspect="1"/>
          </p:cNvPicPr>
          <p:nvPr>
            <a:videoFile r:link="rId1"/>
          </p:nvPr>
        </p:nvPicPr>
        <p:blipFill>
          <a:blip r:embed="rId4"/>
          <a:stretch>
            <a:fillRect/>
          </a:stretch>
        </p:blipFill>
        <p:spPr>
          <a:xfrm>
            <a:off x="1346546" y="357872"/>
            <a:ext cx="9498908" cy="5362687"/>
          </a:xfrm>
          <a:prstGeom prst="rect">
            <a:avLst/>
          </a:prstGeom>
        </p:spPr>
      </p:pic>
    </p:spTree>
    <p:extLst>
      <p:ext uri="{BB962C8B-B14F-4D97-AF65-F5344CB8AC3E}">
        <p14:creationId xmlns:p14="http://schemas.microsoft.com/office/powerpoint/2010/main" val="110690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E9EF8-2ED9-C5A2-A129-4E82657E9457}"/>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1677AEBA-502D-2CCB-B1CE-6DFA5A0D274E}"/>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B20B4E10-58C1-C493-E31A-5548FEF1970A}"/>
              </a:ext>
            </a:extLst>
          </p:cNvPr>
          <p:cNvSpPr>
            <a:spLocks noGrp="1"/>
          </p:cNvSpPr>
          <p:nvPr>
            <p:ph type="ftr" sz="quarter" idx="11"/>
          </p:nvPr>
        </p:nvSpPr>
        <p:spPr/>
        <p:txBody>
          <a:bodyPr/>
          <a:lstStyle/>
          <a:p>
            <a:r>
              <a:rPr lang="ro-RO" noProof="0" dirty="0"/>
              <a:t>Conducte din OL sudate</a:t>
            </a:r>
          </a:p>
        </p:txBody>
      </p:sp>
      <p:sp>
        <p:nvSpPr>
          <p:cNvPr id="6" name="Substituent număr diapozitiv 5">
            <a:extLst>
              <a:ext uri="{FF2B5EF4-FFF2-40B4-BE49-F238E27FC236}">
                <a16:creationId xmlns:a16="http://schemas.microsoft.com/office/drawing/2014/main" id="{06E8F7B6-67BE-DDAF-487E-749CA8C41135}"/>
              </a:ext>
            </a:extLst>
          </p:cNvPr>
          <p:cNvSpPr>
            <a:spLocks noGrp="1"/>
          </p:cNvSpPr>
          <p:nvPr>
            <p:ph type="sldNum" sz="quarter" idx="12"/>
          </p:nvPr>
        </p:nvSpPr>
        <p:spPr/>
        <p:txBody>
          <a:bodyPr/>
          <a:lstStyle/>
          <a:p>
            <a:fld id="{8D581BC7-E183-40DB-AC97-C19EA4EB8894}" type="slidenum">
              <a:rPr lang="ro-RO" noProof="0" smtClean="0"/>
              <a:pPr/>
              <a:t>7</a:t>
            </a:fld>
            <a:endParaRPr lang="ro-RO" noProof="0" dirty="0"/>
          </a:p>
        </p:txBody>
      </p:sp>
      <p:sp>
        <p:nvSpPr>
          <p:cNvPr id="7" name="CasetăText 6">
            <a:extLst>
              <a:ext uri="{FF2B5EF4-FFF2-40B4-BE49-F238E27FC236}">
                <a16:creationId xmlns:a16="http://schemas.microsoft.com/office/drawing/2014/main" id="{8BF22B0A-99E2-4C22-1E07-885C67AD53EC}"/>
              </a:ext>
            </a:extLst>
          </p:cNvPr>
          <p:cNvSpPr txBox="1"/>
          <p:nvPr/>
        </p:nvSpPr>
        <p:spPr>
          <a:xfrm>
            <a:off x="608612" y="359467"/>
            <a:ext cx="10974776" cy="5355312"/>
          </a:xfrm>
          <a:prstGeom prst="rect">
            <a:avLst/>
          </a:prstGeom>
          <a:noFill/>
        </p:spPr>
        <p:txBody>
          <a:bodyPr wrap="square">
            <a:spAutoFit/>
          </a:bodyPr>
          <a:lstStyle/>
          <a:p>
            <a:pPr algn="just"/>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CONDUCTE SUDATE ELICOIDAL</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(SAW) este abrevierea pentru </a:t>
            </a:r>
            <a:r>
              <a:rPr lang="ro-RO" b="1" dirty="0" err="1">
                <a:solidFill>
                  <a:schemeClr val="bg2"/>
                </a:solidFill>
                <a:latin typeface="Calibri" panose="020F0502020204030204" pitchFamily="34" charset="0"/>
                <a:ea typeface="Calibri" panose="020F0502020204030204" pitchFamily="34" charset="0"/>
                <a:cs typeface="Calibri" panose="020F0502020204030204" pitchFamily="34" charset="0"/>
              </a:rPr>
              <a:t>Submerged</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 Arc </a:t>
            </a:r>
            <a:r>
              <a:rPr lang="ro-RO" b="1" dirty="0" err="1">
                <a:solidFill>
                  <a:schemeClr val="bg2"/>
                </a:solidFill>
                <a:latin typeface="Calibri" panose="020F0502020204030204" pitchFamily="34" charset="0"/>
                <a:ea typeface="Calibri" panose="020F0502020204030204" pitchFamily="34" charset="0"/>
                <a:cs typeface="Calibri" panose="020F0502020204030204" pitchFamily="34" charset="0"/>
              </a:rPr>
              <a:t>Welding</a:t>
            </a:r>
            <a:r>
              <a:rPr lang="ro-RO" dirty="0">
                <a:latin typeface="Calibri" panose="020F0502020204030204" pitchFamily="34" charset="0"/>
                <a:ea typeface="Calibri" panose="020F0502020204030204" pitchFamily="34" charset="0"/>
                <a:cs typeface="Calibri" panose="020F0502020204030204" pitchFamily="34" charset="0"/>
              </a:rPr>
              <a:t>, un proces de sudură utilizat în mod frecvent pentru fabricarea conductelor sudate elicoidal și longitudinal de mari dimensiuni. În acest proces, un arc electric este creat între un electrod și piesa de lucru, iar zona de sudură este acoperită de un flux granular care se topește, protejând zona de sudură de contaminanții din aer.</a:t>
            </a:r>
          </a:p>
          <a:p>
            <a:pPr algn="just"/>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u="sng" dirty="0">
                <a:latin typeface="Calibri" panose="020F0502020204030204" pitchFamily="34" charset="0"/>
                <a:ea typeface="Calibri" panose="020F0502020204030204" pitchFamily="34" charset="0"/>
                <a:cs typeface="Calibri" panose="020F0502020204030204" pitchFamily="34" charset="0"/>
              </a:rPr>
              <a:t>Avantaje:</a:t>
            </a:r>
            <a:r>
              <a:rPr lang="ro-RO" b="1" dirty="0">
                <a:latin typeface="Calibri" panose="020F0502020204030204" pitchFamily="34" charset="0"/>
                <a:ea typeface="Calibri" panose="020F0502020204030204" pitchFamily="34" charset="0"/>
                <a:cs typeface="Calibri" panose="020F0502020204030204" pitchFamily="34" charset="0"/>
              </a:rPr>
              <a:t> </a:t>
            </a:r>
          </a:p>
          <a:p>
            <a:pPr algn="just"/>
            <a:r>
              <a:rPr lang="ro-RO" b="1" dirty="0">
                <a:latin typeface="Calibri" panose="020F0502020204030204" pitchFamily="34" charset="0"/>
                <a:ea typeface="Calibri" panose="020F0502020204030204" pitchFamily="34" charset="0"/>
                <a:cs typeface="Calibri" panose="020F0502020204030204" pitchFamily="34" charset="0"/>
              </a:rPr>
              <a:t>I</a:t>
            </a:r>
            <a:r>
              <a:rPr lang="ro-RO" dirty="0">
                <a:latin typeface="Calibri" panose="020F0502020204030204" pitchFamily="34" charset="0"/>
                <a:ea typeface="Calibri" panose="020F0502020204030204" pitchFamily="34" charset="0"/>
                <a:cs typeface="Calibri" panose="020F0502020204030204" pitchFamily="34" charset="0"/>
              </a:rPr>
              <a:t>nclud o penetrare profundă a sudurii și o protecție excelentă împotriva oxidării, ceea ce duce la suduri uniforme și durabile. Este ideal pentru sudarea continuă și permite controlul precis al temperaturii și al vitezei de sudură, fiind preferat pentru conducte industriale de mari dimensiuni, cum ar fi cele folosite în transportul gazului.</a:t>
            </a:r>
          </a:p>
          <a:p>
            <a:pPr algn="just"/>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u="sng" dirty="0">
                <a:solidFill>
                  <a:schemeClr val="tx2"/>
                </a:solidFill>
                <a:latin typeface="Calibri" panose="020F0502020204030204" pitchFamily="34" charset="0"/>
                <a:ea typeface="Calibri" panose="020F0502020204030204" pitchFamily="34" charset="0"/>
                <a:cs typeface="Calibri" panose="020F0502020204030204" pitchFamily="34" charset="0"/>
              </a:rPr>
              <a:t>Dezavantaje:</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a:t>
            </a: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Rezistență mecanică mai scăzută pe axa perpendiculară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Sudura elicoidală poate fi mai sensibilă la forțele perpendiculare pe axa conductei, spre deosebire de conductele fără sudură, care sunt mai uniforme. Aceasta înseamnă că în anumite aplicații de presiune sau de transport, conductele SAW pot fi mai susceptibile la fisuri sub tensiune.</a:t>
            </a:r>
          </a:p>
          <a:p>
            <a:pPr algn="just"/>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Calitatea variabilă a sudurii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Procesul necesită un control strict al parametrilor de sudură pentru a preveni apariția unor defecte (de exemplu, pori sau incluziuni de zgură). În caz contrar, pot apărea defecte care afectează performanța pe termen lung a conductei​</a:t>
            </a:r>
          </a:p>
        </p:txBody>
      </p:sp>
    </p:spTree>
    <p:extLst>
      <p:ext uri="{BB962C8B-B14F-4D97-AF65-F5344CB8AC3E}">
        <p14:creationId xmlns:p14="http://schemas.microsoft.com/office/powerpoint/2010/main" val="4087464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29232117-C607-AEC6-8765-B0AB4BFA33A3}"/>
              </a:ext>
            </a:extLst>
          </p:cNvPr>
          <p:cNvSpPr>
            <a:spLocks noGrp="1"/>
          </p:cNvSpPr>
          <p:nvPr>
            <p:ph type="ftr" sz="quarter" idx="11"/>
          </p:nvPr>
        </p:nvSpPr>
        <p:spPr/>
        <p:txBody>
          <a:bodyPr/>
          <a:lstStyle/>
          <a:p>
            <a:r>
              <a:rPr lang="ro-RO" noProof="0" dirty="0"/>
              <a:t>Conducte din OL sudate</a:t>
            </a:r>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8</a:t>
            </a:fld>
            <a:endParaRPr lang="ro-RO" noProof="0" dirty="0"/>
          </a:p>
        </p:txBody>
      </p:sp>
      <p:sp>
        <p:nvSpPr>
          <p:cNvPr id="19" name="CasetăText 18">
            <a:extLst>
              <a:ext uri="{FF2B5EF4-FFF2-40B4-BE49-F238E27FC236}">
                <a16:creationId xmlns:a16="http://schemas.microsoft.com/office/drawing/2014/main" id="{38A2ECA7-442E-6138-A4DB-16B6DF9AD126}"/>
              </a:ext>
            </a:extLst>
          </p:cNvPr>
          <p:cNvSpPr txBox="1"/>
          <p:nvPr/>
        </p:nvSpPr>
        <p:spPr>
          <a:xfrm>
            <a:off x="3081923" y="5852827"/>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3  Fabricarea conductelor din oțel prin sudură elicoidală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3" name="Media online 2" title="Spiral Steel Pipe Manufacturing Process-Jiuzhou Metal">
            <a:hlinkClick r:id="" action="ppaction://media"/>
            <a:extLst>
              <a:ext uri="{FF2B5EF4-FFF2-40B4-BE49-F238E27FC236}">
                <a16:creationId xmlns:a16="http://schemas.microsoft.com/office/drawing/2014/main" id="{7207014E-A1D6-DFD5-EF00-F32DA3C36F61}"/>
              </a:ext>
            </a:extLst>
          </p:cNvPr>
          <p:cNvPicPr>
            <a:picLocks noRot="1" noChangeAspect="1"/>
          </p:cNvPicPr>
          <p:nvPr>
            <a:videoFile r:link="rId1"/>
          </p:nvPr>
        </p:nvPicPr>
        <p:blipFill>
          <a:blip r:embed="rId4"/>
          <a:stretch>
            <a:fillRect/>
          </a:stretch>
        </p:blipFill>
        <p:spPr>
          <a:xfrm>
            <a:off x="1396794" y="357872"/>
            <a:ext cx="9576000" cy="5406212"/>
          </a:xfrm>
          <a:prstGeom prst="rect">
            <a:avLst/>
          </a:prstGeom>
        </p:spPr>
      </p:pic>
    </p:spTree>
    <p:extLst>
      <p:ext uri="{BB962C8B-B14F-4D97-AF65-F5344CB8AC3E}">
        <p14:creationId xmlns:p14="http://schemas.microsoft.com/office/powerpoint/2010/main" val="3206441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E224-F11C-92CA-F68C-1BED22D43EE3}"/>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1107CE68-A9D0-7EF0-794A-CF2AA764953D}"/>
              </a:ext>
            </a:extLst>
          </p:cNvPr>
          <p:cNvSpPr>
            <a:spLocks noGrp="1"/>
          </p:cNvSpPr>
          <p:nvPr>
            <p:ph type="dt" sz="half" idx="10"/>
          </p:nvPr>
        </p:nvSpPr>
        <p:spPr/>
        <p:txBody>
          <a:bodyPr/>
          <a:lstStyle/>
          <a:p>
            <a:r>
              <a:rPr lang="ro-RO" noProof="0" dirty="0"/>
              <a:t>29.10.2025</a:t>
            </a:r>
          </a:p>
        </p:txBody>
      </p:sp>
      <p:sp>
        <p:nvSpPr>
          <p:cNvPr id="5" name="Substituent subsol 4">
            <a:extLst>
              <a:ext uri="{FF2B5EF4-FFF2-40B4-BE49-F238E27FC236}">
                <a16:creationId xmlns:a16="http://schemas.microsoft.com/office/drawing/2014/main" id="{7D791149-F12A-6F44-8CC7-236F669E32BE}"/>
              </a:ext>
            </a:extLst>
          </p:cNvPr>
          <p:cNvSpPr>
            <a:spLocks noGrp="1"/>
          </p:cNvSpPr>
          <p:nvPr>
            <p:ph type="ftr" sz="quarter" idx="11"/>
          </p:nvPr>
        </p:nvSpPr>
        <p:spPr/>
        <p:txBody>
          <a:bodyPr/>
          <a:lstStyle/>
          <a:p>
            <a:r>
              <a:rPr lang="ro-RO" noProof="0" dirty="0"/>
              <a:t>Analiză comparativă</a:t>
            </a:r>
          </a:p>
        </p:txBody>
      </p:sp>
      <p:sp>
        <p:nvSpPr>
          <p:cNvPr id="6" name="Substituent număr diapozitiv 5">
            <a:extLst>
              <a:ext uri="{FF2B5EF4-FFF2-40B4-BE49-F238E27FC236}">
                <a16:creationId xmlns:a16="http://schemas.microsoft.com/office/drawing/2014/main" id="{506D41C8-A28D-1549-3188-7D475F631C94}"/>
              </a:ext>
            </a:extLst>
          </p:cNvPr>
          <p:cNvSpPr>
            <a:spLocks noGrp="1"/>
          </p:cNvSpPr>
          <p:nvPr>
            <p:ph type="sldNum" sz="quarter" idx="12"/>
          </p:nvPr>
        </p:nvSpPr>
        <p:spPr/>
        <p:txBody>
          <a:bodyPr/>
          <a:lstStyle/>
          <a:p>
            <a:fld id="{8D581BC7-E183-40DB-AC97-C19EA4EB8894}" type="slidenum">
              <a:rPr lang="ro-RO" noProof="0" smtClean="0"/>
              <a:pPr/>
              <a:t>9</a:t>
            </a:fld>
            <a:endParaRPr lang="ro-RO" noProof="0" dirty="0"/>
          </a:p>
        </p:txBody>
      </p:sp>
      <p:pic>
        <p:nvPicPr>
          <p:cNvPr id="20" name="Imagine 19">
            <a:extLst>
              <a:ext uri="{FF2B5EF4-FFF2-40B4-BE49-F238E27FC236}">
                <a16:creationId xmlns:a16="http://schemas.microsoft.com/office/drawing/2014/main" id="{4926E455-EE90-31DA-449D-8B705EECA456}"/>
              </a:ext>
            </a:extLst>
          </p:cNvPr>
          <p:cNvPicPr>
            <a:picLocks noChangeAspect="1"/>
          </p:cNvPicPr>
          <p:nvPr/>
        </p:nvPicPr>
        <p:blipFill>
          <a:blip r:embed="rId2"/>
          <a:srcRect t="782" r="319"/>
          <a:stretch/>
        </p:blipFill>
        <p:spPr>
          <a:xfrm>
            <a:off x="1924165" y="282101"/>
            <a:ext cx="8479862" cy="5557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6652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c805440cd6cf42c5ec03433d8c7f2033">
  <xsd:schema xmlns:xsd="http://www.w3.org/2001/XMLSchema" xmlns:xs="http://www.w3.org/2001/XMLSchema" xmlns:p="http://schemas.microsoft.com/office/2006/metadata/properties" xmlns:ns2="a1b380a0-b262-4a13-9203-497a21b8eee5" targetNamespace="http://schemas.microsoft.com/office/2006/metadata/properties" ma:root="true" ma:fieldsID="be49632d859e894b78667faeacf14f53"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1E8AE2-F99B-4B29-BEC8-E22FE93A9DAB}">
  <ds:schemaRefs>
    <ds:schemaRef ds:uri="http://schemas.microsoft.com/sharepoint/v3/contenttype/forms"/>
  </ds:schemaRefs>
</ds:datastoreItem>
</file>

<file path=customXml/itemProps2.xml><?xml version="1.0" encoding="utf-8"?>
<ds:datastoreItem xmlns:ds="http://schemas.openxmlformats.org/officeDocument/2006/customXml" ds:itemID="{3760AFE3-E717-4A2C-9432-08AD4E55537F}"/>
</file>

<file path=customXml/itemProps3.xml><?xml version="1.0" encoding="utf-8"?>
<ds:datastoreItem xmlns:ds="http://schemas.openxmlformats.org/officeDocument/2006/customXml" ds:itemID="{2D2F1AED-F2B9-40FC-B6E5-CA10B74D0A7B}"/>
</file>

<file path=docProps/app.xml><?xml version="1.0" encoding="utf-8"?>
<Properties xmlns="http://schemas.openxmlformats.org/officeDocument/2006/extended-properties" xmlns:vt="http://schemas.openxmlformats.org/officeDocument/2006/docPropsVTypes">
  <Template>Prezentare futuristă</Template>
  <TotalTime>9716</TotalTime>
  <Words>3568</Words>
  <Application>Microsoft Office PowerPoint</Application>
  <PresentationFormat>Ecran lat</PresentationFormat>
  <Paragraphs>312</Paragraphs>
  <Slides>30</Slides>
  <Notes>6</Notes>
  <HiddenSlides>0</HiddenSlides>
  <MMClips>4</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30</vt:i4>
      </vt:variant>
    </vt:vector>
  </HeadingPairs>
  <TitlesOfParts>
    <vt:vector size="36" baseType="lpstr">
      <vt:lpstr>Arial</vt:lpstr>
      <vt:lpstr>Calibri</vt:lpstr>
      <vt:lpstr>Courier New</vt:lpstr>
      <vt:lpstr>Segoe UI Light</vt:lpstr>
      <vt:lpstr>Tahoma</vt:lpstr>
      <vt:lpstr>Temă Office</vt:lpstr>
      <vt:lpstr>ORGANE DE MAȘINI ȘI TEHNOLOGIE MECANICĂ PENTRU INSTALAȚII</vt:lpstr>
      <vt:lpstr>Conducte pentru instalații</vt:lpstr>
      <vt:lpstr>Conducte din oțel</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LINK-uri</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ORGANE DE MAȘINI ȘI TEHNOLOGIE MECANICĂ PENTRU INSTALAȚII</dc:title>
  <dc:creator>Constantin Cilibiu</dc:creator>
  <cp:lastModifiedBy>Constantin Cilibiu</cp:lastModifiedBy>
  <cp:revision>245</cp:revision>
  <dcterms:created xsi:type="dcterms:W3CDTF">2024-09-29T10:19:39Z</dcterms:created>
  <dcterms:modified xsi:type="dcterms:W3CDTF">2025-10-28T21:28:49Z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